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70" r:id="rId10"/>
    <p:sldId id="264" r:id="rId11"/>
    <p:sldId id="265" r:id="rId12"/>
    <p:sldId id="266" r:id="rId13"/>
    <p:sldId id="267" r:id="rId14"/>
    <p:sldId id="269" r:id="rId15"/>
    <p:sldId id="268" r:id="rId16"/>
  </p:sldIdLst>
  <p:sldSz cx="12192000" cy="6858000"/>
  <p:notesSz cx="6858000" cy="9144000"/>
  <p:embeddedFontLst>
    <p:embeddedFont>
      <p:font typeface="Helveticish Bold" panose="020B0604020202020204" charset="0"/>
      <p:regular r:id="rId17"/>
    </p:embeddedFont>
    <p:embeddedFont>
      <p:font typeface="Helveticish" panose="020B0604020202020204" charset="0"/>
      <p:regular r:id="rId18"/>
    </p:embeddedFont>
    <p:embeddedFont>
      <p:font typeface="Aileron Regular Bold" panose="020B0604020202020204" charset="0"/>
      <p:regular r:id="rId19"/>
    </p:embeddedFont>
    <p:embeddedFont>
      <p:font typeface="Aileron Heavy Bold" panose="020B0604020202020204" charset="0"/>
      <p:regular r:id="rId20"/>
    </p:embeddedFont>
    <p:embeddedFont>
      <p:font typeface="Verdana" panose="020B0604030504040204" pitchFamily="34" charset="0"/>
      <p:regular r:id="rId21"/>
      <p:bold r:id="rId22"/>
      <p:italic r:id="rId23"/>
      <p:boldItalic r:id="rId24"/>
    </p:embeddedFont>
    <p:embeddedFont>
      <p:font typeface="Aileron Heavy" panose="020B0604020202020204" charset="0"/>
      <p:regular r:id="rId25"/>
    </p:embeddedFont>
    <p:embeddedFont>
      <p:font typeface="Aileron Regular" panose="020B0604020202020204" charset="0"/>
      <p:regular r:id="rId26"/>
    </p:embeddedFont>
    <p:embeddedFont>
      <p:font typeface="Aileron Regular Bold Italics" panose="020B0604020202020204" charset="0"/>
      <p:regular r:id="rId27"/>
    </p:embeddedFon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Montserrat Semi-Bold" panose="020B0604020202020204" charset="0"/>
      <p:regular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B3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103" d="100"/>
          <a:sy n="103" d="100"/>
        </p:scale>
        <p:origin x="72" y="14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3.svg"/><Relationship Id="rId9" Type="http://schemas.openxmlformats.org/officeDocument/2006/relationships/image" Target="../media/image8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5" Type="http://schemas.openxmlformats.org/officeDocument/2006/relationships/image" Target="../media/image5.png"/><Relationship Id="rId4" Type="http://schemas.openxmlformats.org/officeDocument/2006/relationships/image" Target="../media/image6.svg"/><Relationship Id="rId9" Type="http://schemas.openxmlformats.org/officeDocument/2006/relationships/image" Target="../media/image3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5" Type="http://schemas.openxmlformats.org/officeDocument/2006/relationships/image" Target="../media/image5.png"/><Relationship Id="rId4" Type="http://schemas.openxmlformats.org/officeDocument/2006/relationships/image" Target="../media/image6.svg"/><Relationship Id="rId9" Type="http://schemas.openxmlformats.org/officeDocument/2006/relationships/image" Target="../media/image3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5" Type="http://schemas.openxmlformats.org/officeDocument/2006/relationships/image" Target="../media/image5.png"/><Relationship Id="rId4" Type="http://schemas.openxmlformats.org/officeDocument/2006/relationships/image" Target="../media/image6.svg"/><Relationship Id="rId9" Type="http://schemas.openxmlformats.org/officeDocument/2006/relationships/image" Target="../media/image3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5" Type="http://schemas.openxmlformats.org/officeDocument/2006/relationships/image" Target="../media/image5.png"/><Relationship Id="rId4" Type="http://schemas.openxmlformats.org/officeDocument/2006/relationships/image" Target="../media/image6.svg"/><Relationship Id="rId9" Type="http://schemas.openxmlformats.org/officeDocument/2006/relationships/image" Target="../media/image3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5" Type="http://schemas.openxmlformats.org/officeDocument/2006/relationships/image" Target="../media/image5.png"/><Relationship Id="rId4" Type="http://schemas.openxmlformats.org/officeDocument/2006/relationships/image" Target="../media/image6.svg"/><Relationship Id="rId9" Type="http://schemas.openxmlformats.org/officeDocument/2006/relationships/image" Target="../media/image3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5" Type="http://schemas.openxmlformats.org/officeDocument/2006/relationships/image" Target="../media/image5.png"/><Relationship Id="rId4" Type="http://schemas.openxmlformats.org/officeDocument/2006/relationships/image" Target="../media/image6.svg"/><Relationship Id="rId9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3.sv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svg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4.png"/><Relationship Id="rId3" Type="http://schemas.openxmlformats.org/officeDocument/2006/relationships/image" Target="../media/image3.svg"/><Relationship Id="rId7" Type="http://schemas.openxmlformats.org/officeDocument/2006/relationships/image" Target="../media/image9.png"/><Relationship Id="rId12" Type="http://schemas.openxmlformats.org/officeDocument/2006/relationships/image" Target="../media/image3.png"/><Relationship Id="rId2" Type="http://schemas.openxmlformats.org/officeDocument/2006/relationships/image" Target="../media/image2.png"/><Relationship Id="rId16" Type="http://schemas.openxmlformats.org/officeDocument/2006/relationships/image" Target="../media/image8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svg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5" Type="http://schemas.openxmlformats.org/officeDocument/2006/relationships/image" Target="../media/image5.png"/><Relationship Id="rId10" Type="http://schemas.openxmlformats.org/officeDocument/2006/relationships/image" Target="../media/image16.svg"/><Relationship Id="rId4" Type="http://schemas.openxmlformats.org/officeDocument/2006/relationships/image" Target="../media/image7.jpeg"/><Relationship Id="rId9" Type="http://schemas.openxmlformats.org/officeDocument/2006/relationships/image" Target="../media/image10.png"/><Relationship Id="rId14" Type="http://schemas.openxmlformats.org/officeDocument/2006/relationships/image" Target="../media/image6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5" Type="http://schemas.openxmlformats.org/officeDocument/2006/relationships/image" Target="../media/image5.png"/><Relationship Id="rId4" Type="http://schemas.openxmlformats.org/officeDocument/2006/relationships/image" Target="../media/image6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5" Type="http://schemas.openxmlformats.org/officeDocument/2006/relationships/image" Target="../media/image5.png"/><Relationship Id="rId4" Type="http://schemas.openxmlformats.org/officeDocument/2006/relationships/image" Target="../media/image6.sv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5" Type="http://schemas.openxmlformats.org/officeDocument/2006/relationships/image" Target="../media/image5.png"/><Relationship Id="rId4" Type="http://schemas.openxmlformats.org/officeDocument/2006/relationships/image" Target="../media/image6.sv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12" Type="http://schemas.openxmlformats.org/officeDocument/2006/relationships/image" Target="../media/image22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11" Type="http://schemas.openxmlformats.org/officeDocument/2006/relationships/image" Target="../media/image14.png"/><Relationship Id="rId5" Type="http://schemas.openxmlformats.org/officeDocument/2006/relationships/image" Target="../media/image5.png"/><Relationship Id="rId10" Type="http://schemas.openxmlformats.org/officeDocument/2006/relationships/image" Target="../media/image20.svg"/><Relationship Id="rId4" Type="http://schemas.openxmlformats.org/officeDocument/2006/relationships/image" Target="../media/image6.sv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12" Type="http://schemas.openxmlformats.org/officeDocument/2006/relationships/image" Target="../media/image22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11" Type="http://schemas.openxmlformats.org/officeDocument/2006/relationships/image" Target="../media/image14.png"/><Relationship Id="rId5" Type="http://schemas.openxmlformats.org/officeDocument/2006/relationships/image" Target="../media/image5.png"/><Relationship Id="rId10" Type="http://schemas.openxmlformats.org/officeDocument/2006/relationships/image" Target="../media/image20.svg"/><Relationship Id="rId4" Type="http://schemas.openxmlformats.org/officeDocument/2006/relationships/image" Target="../media/image6.sv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977562" y="-953737"/>
            <a:ext cx="6355986" cy="6355986"/>
            <a:chOff x="0" y="0"/>
            <a:chExt cx="8474648" cy="8474648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8474648" cy="8474648"/>
              <a:chOff x="0" y="0"/>
              <a:chExt cx="6350000" cy="63500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143752"/>
              </a:solidFill>
            </p:spPr>
          </p:sp>
        </p:grpSp>
        <p:grpSp>
          <p:nvGrpSpPr>
            <p:cNvPr id="5" name="Group 5"/>
            <p:cNvGrpSpPr>
              <a:grpSpLocks noChangeAspect="1"/>
            </p:cNvGrpSpPr>
            <p:nvPr/>
          </p:nvGrpSpPr>
          <p:grpSpPr>
            <a:xfrm>
              <a:off x="178349" y="178161"/>
              <a:ext cx="8136389" cy="8136356"/>
              <a:chOff x="0" y="0"/>
              <a:chExt cx="6350000" cy="6349975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6350000" cy="6349974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49974">
                    <a:moveTo>
                      <a:pt x="6350000" y="3175025"/>
                    </a:moveTo>
                    <a:cubicBezTo>
                      <a:pt x="6350000" y="4928451"/>
                      <a:pt x="4928476" y="6349974"/>
                      <a:pt x="3175000" y="6349974"/>
                    </a:cubicBezTo>
                    <a:cubicBezTo>
                      <a:pt x="1421498" y="6349974"/>
                      <a:pt x="0" y="4928451"/>
                      <a:pt x="0" y="3175025"/>
                    </a:cubicBezTo>
                    <a:cubicBezTo>
                      <a:pt x="0" y="1421511"/>
                      <a:pt x="1421498" y="0"/>
                      <a:pt x="3175000" y="0"/>
                    </a:cubicBezTo>
                    <a:cubicBezTo>
                      <a:pt x="4928501" y="0"/>
                      <a:pt x="6350000" y="1421511"/>
                      <a:pt x="6350000" y="3175025"/>
                    </a:cubicBezTo>
                    <a:close/>
                  </a:path>
                </a:pathLst>
              </a:custGeom>
              <a:blipFill>
                <a:blip r:embed="rId2"/>
                <a:stretch>
                  <a:fillRect l="-24879" r="-24879"/>
                </a:stretch>
              </a:blipFill>
            </p:spPr>
          </p:sp>
        </p:grp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rot="-457123" flipH="1">
            <a:off x="9975079" y="-2196379"/>
            <a:ext cx="5174655" cy="5309814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450306" y="2687398"/>
            <a:ext cx="6291762" cy="3634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00"/>
              </a:lnSpc>
              <a:spcBef>
                <a:spcPct val="0"/>
              </a:spcBef>
            </a:pPr>
            <a:r>
              <a:rPr lang="en-US" sz="2214" dirty="0">
                <a:solidFill>
                  <a:srgbClr val="143752"/>
                </a:solidFill>
                <a:latin typeface="Aileron Heavy Bold" panose="020B0604020202020204" charset="0"/>
              </a:rPr>
              <a:t>Emergency Ambulance Services Committee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497931" y="3050582"/>
            <a:ext cx="6244137" cy="4227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72"/>
              </a:lnSpc>
              <a:spcBef>
                <a:spcPct val="0"/>
              </a:spcBef>
            </a:pPr>
            <a:r>
              <a:rPr lang="en-US" sz="2480" dirty="0">
                <a:solidFill>
                  <a:srgbClr val="143752"/>
                </a:solidFill>
                <a:latin typeface="Aileron Regular"/>
              </a:rPr>
              <a:t>Service Development Proposal</a:t>
            </a:r>
          </a:p>
        </p:txBody>
      </p:sp>
      <p:grpSp>
        <p:nvGrpSpPr>
          <p:cNvPr id="10" name="Group 10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12" name="Picture 1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16" name="Freeform 16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7" name="TextBox 17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10" name="Group 10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11" name="Freeform 11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2" name="TextBox 12"/>
          <p:cNvSpPr txBox="1"/>
          <p:nvPr/>
        </p:nvSpPr>
        <p:spPr>
          <a:xfrm>
            <a:off x="228601" y="190500"/>
            <a:ext cx="6831758" cy="1077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 smtClean="0">
                <a:solidFill>
                  <a:srgbClr val="4C6484"/>
                </a:solidFill>
                <a:latin typeface="Montserrat Semi-Bold"/>
              </a:rPr>
              <a:t>Independent Service Evaluation </a:t>
            </a:r>
            <a:r>
              <a:rPr lang="en-US" sz="3200" dirty="0" smtClean="0">
                <a:solidFill>
                  <a:srgbClr val="4C6484"/>
                </a:solidFill>
                <a:latin typeface="Montserrat Semi-Bold"/>
              </a:rPr>
              <a:t>2015-2020</a:t>
            </a:r>
            <a:endParaRPr lang="en-US" sz="3200" dirty="0">
              <a:solidFill>
                <a:srgbClr val="4C6484"/>
              </a:solidFill>
              <a:latin typeface="Montserrat Semi-Bold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5887537" y="6366649"/>
            <a:ext cx="6169752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>
                <a:solidFill>
                  <a:srgbClr val="FFFFFF"/>
                </a:solidFill>
                <a:latin typeface="Aileron Heavy"/>
              </a:rPr>
              <a:t>Service Development Proposal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81308" y="1245947"/>
            <a:ext cx="6907958" cy="46782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352"/>
              </a:lnSpc>
            </a:pPr>
            <a:r>
              <a:rPr lang="en-US" sz="1680" dirty="0">
                <a:solidFill>
                  <a:srgbClr val="143752"/>
                </a:solidFill>
                <a:latin typeface="Aileron Regular Bold"/>
              </a:rPr>
              <a:t>Increased chance of survival​</a:t>
            </a:r>
          </a:p>
          <a:p>
            <a:pPr>
              <a:lnSpc>
                <a:spcPts val="2352"/>
              </a:lnSpc>
            </a:pPr>
            <a:r>
              <a:rPr lang="en-US" sz="1680" dirty="0">
                <a:solidFill>
                  <a:srgbClr val="143752"/>
                </a:solidFill>
                <a:latin typeface="Aileron Regular"/>
              </a:rPr>
              <a:t>A significant </a:t>
            </a:r>
            <a:r>
              <a:rPr lang="en-US" sz="1680" b="1" dirty="0">
                <a:solidFill>
                  <a:srgbClr val="143752"/>
                </a:solidFill>
                <a:latin typeface="Aileron Regular"/>
              </a:rPr>
              <a:t>37% reduction in mortality after 30 days </a:t>
            </a:r>
            <a:r>
              <a:rPr lang="en-US" sz="1680" dirty="0">
                <a:solidFill>
                  <a:srgbClr val="143752"/>
                </a:solidFill>
                <a:latin typeface="Aileron Regular"/>
              </a:rPr>
              <a:t>for patients with serious blunt trauma</a:t>
            </a:r>
            <a:r>
              <a:rPr lang="en-US" sz="1680" dirty="0" smtClean="0">
                <a:solidFill>
                  <a:srgbClr val="143752"/>
                </a:solidFill>
                <a:latin typeface="Aileron Regular"/>
              </a:rPr>
              <a:t>.</a:t>
            </a:r>
          </a:p>
          <a:p>
            <a:endParaRPr lang="en-US" sz="800" dirty="0" smtClean="0">
              <a:solidFill>
                <a:srgbClr val="143752"/>
              </a:solidFill>
              <a:latin typeface="Aileron Regular"/>
            </a:endParaRPr>
          </a:p>
          <a:p>
            <a:pPr>
              <a:lnSpc>
                <a:spcPts val="2352"/>
              </a:lnSpc>
            </a:pPr>
            <a:r>
              <a:rPr lang="en-US" sz="1680" dirty="0" smtClean="0">
                <a:solidFill>
                  <a:srgbClr val="143752"/>
                </a:solidFill>
                <a:latin typeface="Aileron Regular Bold"/>
              </a:rPr>
              <a:t>Flying </a:t>
            </a:r>
            <a:r>
              <a:rPr lang="en-US" sz="1680" dirty="0">
                <a:solidFill>
                  <a:srgbClr val="143752"/>
                </a:solidFill>
                <a:latin typeface="Aileron Regular Bold"/>
              </a:rPr>
              <a:t>emergency department​</a:t>
            </a:r>
          </a:p>
          <a:p>
            <a:pPr>
              <a:lnSpc>
                <a:spcPts val="2352"/>
              </a:lnSpc>
            </a:pPr>
            <a:r>
              <a:rPr lang="en-US" sz="1680" b="1" dirty="0">
                <a:solidFill>
                  <a:srgbClr val="143752"/>
                </a:solidFill>
                <a:latin typeface="Aileron Regular"/>
              </a:rPr>
              <a:t>63% of patients (6,018) </a:t>
            </a:r>
            <a:r>
              <a:rPr lang="en-US" sz="1680" dirty="0">
                <a:solidFill>
                  <a:srgbClr val="143752"/>
                </a:solidFill>
                <a:latin typeface="Aileron Regular"/>
              </a:rPr>
              <a:t>had treatments at the scene of their incident which previously they could only have within a hospital (including blood transfusions and </a:t>
            </a:r>
            <a:r>
              <a:rPr lang="en-US" sz="1680" dirty="0" err="1">
                <a:solidFill>
                  <a:srgbClr val="143752"/>
                </a:solidFill>
                <a:latin typeface="Aileron Regular"/>
              </a:rPr>
              <a:t>anaesthesia</a:t>
            </a:r>
            <a:r>
              <a:rPr lang="en-US" sz="1680" dirty="0" smtClean="0">
                <a:solidFill>
                  <a:srgbClr val="143752"/>
                </a:solidFill>
                <a:latin typeface="Aileron Regular"/>
              </a:rPr>
              <a:t>).</a:t>
            </a:r>
          </a:p>
          <a:p>
            <a:endParaRPr lang="en-US" sz="800" dirty="0">
              <a:solidFill>
                <a:srgbClr val="143752"/>
              </a:solidFill>
              <a:latin typeface="Aileron Regular"/>
            </a:endParaRPr>
          </a:p>
          <a:p>
            <a:pPr>
              <a:lnSpc>
                <a:spcPts val="2352"/>
              </a:lnSpc>
            </a:pPr>
            <a:r>
              <a:rPr lang="en-US" sz="1680" dirty="0" smtClean="0">
                <a:solidFill>
                  <a:srgbClr val="143752"/>
                </a:solidFill>
                <a:latin typeface="Aileron Regular Bold"/>
              </a:rPr>
              <a:t>Taking </a:t>
            </a:r>
            <a:r>
              <a:rPr lang="en-US" sz="1680" dirty="0">
                <a:solidFill>
                  <a:srgbClr val="143752"/>
                </a:solidFill>
                <a:latin typeface="Aileron Regular Bold"/>
              </a:rPr>
              <a:t>the patients to the right place, first time​</a:t>
            </a:r>
          </a:p>
          <a:p>
            <a:pPr>
              <a:lnSpc>
                <a:spcPts val="2352"/>
              </a:lnSpc>
            </a:pPr>
            <a:r>
              <a:rPr lang="en-US" sz="1680" dirty="0">
                <a:solidFill>
                  <a:srgbClr val="143752"/>
                </a:solidFill>
                <a:latin typeface="Aileron Regular"/>
              </a:rPr>
              <a:t>Thanks to advanced decision-making, </a:t>
            </a:r>
            <a:r>
              <a:rPr lang="en-US" sz="1680" b="1" dirty="0">
                <a:solidFill>
                  <a:srgbClr val="143752"/>
                </a:solidFill>
                <a:latin typeface="Aileron Regular"/>
              </a:rPr>
              <a:t>42% of patients bypassed local hospitals</a:t>
            </a:r>
            <a:r>
              <a:rPr lang="en-US" sz="1680" dirty="0">
                <a:solidFill>
                  <a:srgbClr val="143752"/>
                </a:solidFill>
                <a:latin typeface="Aileron Regular"/>
              </a:rPr>
              <a:t> to be taken directly to specialist care – saving time for the patient and extra resources for the NHS</a:t>
            </a:r>
            <a:r>
              <a:rPr lang="en-US" sz="1680" dirty="0" smtClean="0">
                <a:solidFill>
                  <a:srgbClr val="143752"/>
                </a:solidFill>
                <a:latin typeface="Aileron Regular"/>
              </a:rPr>
              <a:t>.</a:t>
            </a:r>
          </a:p>
          <a:p>
            <a:pPr lvl="0"/>
            <a:endParaRPr lang="en-US" sz="800" dirty="0">
              <a:solidFill>
                <a:srgbClr val="143752"/>
              </a:solidFill>
              <a:latin typeface="Aileron Regular"/>
            </a:endParaRPr>
          </a:p>
          <a:p>
            <a:pPr>
              <a:lnSpc>
                <a:spcPts val="2352"/>
              </a:lnSpc>
            </a:pPr>
            <a:r>
              <a:rPr lang="en-US" sz="1680" dirty="0" smtClean="0">
                <a:solidFill>
                  <a:srgbClr val="143752"/>
                </a:solidFill>
                <a:latin typeface="Aileron Regular Bold"/>
              </a:rPr>
              <a:t>Attracting </a:t>
            </a:r>
            <a:r>
              <a:rPr lang="en-US" sz="1680" dirty="0">
                <a:solidFill>
                  <a:srgbClr val="143752"/>
                </a:solidFill>
                <a:latin typeface="Aileron Regular Bold"/>
              </a:rPr>
              <a:t>consultants into Wales​</a:t>
            </a:r>
          </a:p>
          <a:p>
            <a:pPr>
              <a:lnSpc>
                <a:spcPts val="2352"/>
              </a:lnSpc>
            </a:pPr>
            <a:r>
              <a:rPr lang="en-US" sz="1680" b="1" dirty="0">
                <a:solidFill>
                  <a:srgbClr val="143752"/>
                </a:solidFill>
                <a:latin typeface="Aileron Regular"/>
              </a:rPr>
              <a:t>12 new consultants </a:t>
            </a:r>
            <a:r>
              <a:rPr lang="en-US" sz="1680" dirty="0">
                <a:solidFill>
                  <a:srgbClr val="143752"/>
                </a:solidFill>
                <a:latin typeface="Aileron Regular"/>
              </a:rPr>
              <a:t>had been recruited into Wales due to the attraction of working with Wales Air Ambulance.</a:t>
            </a:r>
          </a:p>
        </p:txBody>
      </p:sp>
      <p:pic>
        <p:nvPicPr>
          <p:cNvPr id="18" name="Picture 17" descr="A picture containing person, outdoor, child, crowd&#10;&#10;Description automatically generated">
            <a:extLst>
              <a:ext uri="{FF2B5EF4-FFF2-40B4-BE49-F238E27FC236}">
                <a16:creationId xmlns:a16="http://schemas.microsoft.com/office/drawing/2014/main" id="{2E827A1E-3799-446C-AE08-F8A1C85E199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927" y="0"/>
            <a:ext cx="4977073" cy="6103478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457123" flipH="1">
            <a:off x="9975079" y="-2196379"/>
            <a:ext cx="5174655" cy="530981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1" name="TextBox 11"/>
          <p:cNvSpPr txBox="1"/>
          <p:nvPr/>
        </p:nvSpPr>
        <p:spPr>
          <a:xfrm>
            <a:off x="384379" y="190500"/>
            <a:ext cx="10156690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>
                <a:solidFill>
                  <a:srgbClr val="4C6484"/>
                </a:solidFill>
                <a:latin typeface="Montserrat Semi-Bold"/>
              </a:rPr>
              <a:t>Modelling and Conclusions​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5887537" y="6366649"/>
            <a:ext cx="6169752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>
                <a:solidFill>
                  <a:srgbClr val="FFFFFF"/>
                </a:solidFill>
                <a:latin typeface="Aileron Heavy"/>
              </a:rPr>
              <a:t>Service Development Proposal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228600" y="907427"/>
            <a:ext cx="6626021" cy="47192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58393" lvl="1" indent="-179197">
              <a:lnSpc>
                <a:spcPts val="2323"/>
              </a:lnSpc>
              <a:buFont typeface="Arial"/>
              <a:buChar char="•"/>
            </a:pPr>
            <a:r>
              <a:rPr lang="en-US" sz="1660" dirty="0" smtClean="0">
                <a:solidFill>
                  <a:srgbClr val="143752"/>
                </a:solidFill>
                <a:latin typeface="Aileron Regular"/>
              </a:rPr>
              <a:t>Service analysis </a:t>
            </a:r>
            <a:r>
              <a:rPr lang="en-US" sz="1660" dirty="0">
                <a:solidFill>
                  <a:srgbClr val="143752"/>
                </a:solidFill>
                <a:latin typeface="Aileron Regular"/>
              </a:rPr>
              <a:t>undertaken by </a:t>
            </a:r>
            <a:r>
              <a:rPr lang="en-US" sz="1660" dirty="0" smtClean="0">
                <a:solidFill>
                  <a:srgbClr val="143752"/>
                </a:solidFill>
                <a:latin typeface="Aileron Regular"/>
              </a:rPr>
              <a:t>EMRTS, detailed modelling </a:t>
            </a:r>
            <a:r>
              <a:rPr lang="en-US" sz="1660" dirty="0">
                <a:solidFill>
                  <a:srgbClr val="143752"/>
                </a:solidFill>
                <a:latin typeface="Aileron Regular"/>
              </a:rPr>
              <a:t>by independent experts.</a:t>
            </a:r>
          </a:p>
          <a:p>
            <a:pPr>
              <a:lnSpc>
                <a:spcPts val="2323"/>
              </a:lnSpc>
            </a:pPr>
            <a:endParaRPr lang="en-US" sz="1660" dirty="0">
              <a:solidFill>
                <a:srgbClr val="143752"/>
              </a:solidFill>
              <a:latin typeface="Aileron Regular"/>
            </a:endParaRPr>
          </a:p>
          <a:p>
            <a:pPr marL="358393" lvl="1" indent="-179197">
              <a:lnSpc>
                <a:spcPts val="2323"/>
              </a:lnSpc>
              <a:buFont typeface="Arial"/>
              <a:buChar char="•"/>
            </a:pPr>
            <a:r>
              <a:rPr lang="en-US" sz="1660" dirty="0">
                <a:solidFill>
                  <a:srgbClr val="143752"/>
                </a:solidFill>
                <a:latin typeface="Aileron Regular"/>
              </a:rPr>
              <a:t>Offer different medical shifts operational from a central North Wales location to cover Mid and North Wales. One shift operating 8am to 8pm​ and another from 2pm to 2am (increasing coverage based in the region by 6 hours).​</a:t>
            </a:r>
          </a:p>
          <a:p>
            <a:pPr>
              <a:lnSpc>
                <a:spcPts val="2323"/>
              </a:lnSpc>
            </a:pPr>
            <a:endParaRPr lang="en-US" sz="1660" dirty="0">
              <a:solidFill>
                <a:srgbClr val="143752"/>
              </a:solidFill>
              <a:latin typeface="Aileron Regular"/>
            </a:endParaRPr>
          </a:p>
          <a:p>
            <a:pPr marL="358393" lvl="1" indent="-179197">
              <a:lnSpc>
                <a:spcPts val="2323"/>
              </a:lnSpc>
              <a:buFont typeface="Arial"/>
              <a:buChar char="•"/>
            </a:pPr>
            <a:r>
              <a:rPr lang="en-US" sz="1660" dirty="0">
                <a:solidFill>
                  <a:srgbClr val="143752"/>
                </a:solidFill>
                <a:latin typeface="Aileron Regular"/>
              </a:rPr>
              <a:t>Appropriate utilisation of </a:t>
            </a:r>
            <a:r>
              <a:rPr lang="en-US" sz="1660" dirty="0" smtClean="0">
                <a:solidFill>
                  <a:srgbClr val="143752"/>
                </a:solidFill>
                <a:latin typeface="Aileron Regular"/>
              </a:rPr>
              <a:t>aircraft.</a:t>
            </a:r>
            <a:r>
              <a:rPr lang="en-US" sz="1660" dirty="0">
                <a:solidFill>
                  <a:srgbClr val="143752"/>
                </a:solidFill>
                <a:latin typeface="Aileron Regular"/>
              </a:rPr>
              <a:t>​</a:t>
            </a:r>
          </a:p>
          <a:p>
            <a:pPr>
              <a:lnSpc>
                <a:spcPts val="2323"/>
              </a:lnSpc>
            </a:pPr>
            <a:endParaRPr lang="en-US" sz="1660" dirty="0">
              <a:solidFill>
                <a:srgbClr val="143752"/>
              </a:solidFill>
              <a:latin typeface="Aileron Regular"/>
            </a:endParaRPr>
          </a:p>
          <a:p>
            <a:pPr marL="358393" lvl="1" indent="-179197">
              <a:lnSpc>
                <a:spcPts val="2323"/>
              </a:lnSpc>
              <a:buFont typeface="Arial"/>
              <a:buChar char="•"/>
            </a:pPr>
            <a:r>
              <a:rPr lang="en-US" sz="1660" dirty="0">
                <a:solidFill>
                  <a:srgbClr val="143752"/>
                </a:solidFill>
                <a:latin typeface="Aileron Regular"/>
              </a:rPr>
              <a:t>Enhance day-time provision with extended after-dark capability. ​</a:t>
            </a:r>
          </a:p>
          <a:p>
            <a:pPr>
              <a:lnSpc>
                <a:spcPts val="2323"/>
              </a:lnSpc>
            </a:pPr>
            <a:endParaRPr lang="en-US" sz="1660" dirty="0">
              <a:solidFill>
                <a:srgbClr val="143752"/>
              </a:solidFill>
              <a:latin typeface="Aileron Regular"/>
            </a:endParaRPr>
          </a:p>
          <a:p>
            <a:pPr marL="358393" lvl="1" indent="-179197">
              <a:lnSpc>
                <a:spcPts val="2323"/>
              </a:lnSpc>
              <a:buFont typeface="Arial"/>
              <a:buChar char="•"/>
            </a:pPr>
            <a:r>
              <a:rPr lang="en-US" sz="1660" dirty="0">
                <a:solidFill>
                  <a:srgbClr val="143752"/>
                </a:solidFill>
                <a:latin typeface="Aileron Regular"/>
              </a:rPr>
              <a:t>Optimise the existing South Wales resources to meet demand.​</a:t>
            </a:r>
          </a:p>
          <a:p>
            <a:pPr>
              <a:lnSpc>
                <a:spcPts val="2323"/>
              </a:lnSpc>
            </a:pPr>
            <a:endParaRPr lang="en-US" sz="1660" dirty="0">
              <a:solidFill>
                <a:srgbClr val="143752"/>
              </a:solidFill>
              <a:latin typeface="Aileron Regular"/>
            </a:endParaRPr>
          </a:p>
          <a:p>
            <a:pPr marL="358393" lvl="1" indent="-179197">
              <a:lnSpc>
                <a:spcPts val="2323"/>
              </a:lnSpc>
              <a:buFont typeface="Arial"/>
              <a:buChar char="•"/>
            </a:pPr>
            <a:r>
              <a:rPr lang="en-US" sz="1660" dirty="0">
                <a:solidFill>
                  <a:srgbClr val="143752"/>
                </a:solidFill>
                <a:latin typeface="Aileron Regular"/>
              </a:rPr>
              <a:t>Reposition current </a:t>
            </a:r>
            <a:r>
              <a:rPr lang="en-US" sz="1660" dirty="0" err="1">
                <a:solidFill>
                  <a:srgbClr val="143752"/>
                </a:solidFill>
                <a:latin typeface="Aileron Regular"/>
              </a:rPr>
              <a:t>Caernarfon</a:t>
            </a:r>
            <a:r>
              <a:rPr lang="en-US" sz="1660" dirty="0">
                <a:solidFill>
                  <a:srgbClr val="143752"/>
                </a:solidFill>
                <a:latin typeface="Aileron Regular"/>
              </a:rPr>
              <a:t> and </a:t>
            </a:r>
            <a:r>
              <a:rPr lang="en-US" sz="1660" dirty="0" err="1">
                <a:solidFill>
                  <a:srgbClr val="143752"/>
                </a:solidFill>
                <a:latin typeface="Aileron Regular"/>
              </a:rPr>
              <a:t>Welshpool</a:t>
            </a:r>
            <a:r>
              <a:rPr lang="en-US" sz="1660" dirty="0">
                <a:solidFill>
                  <a:srgbClr val="143752"/>
                </a:solidFill>
                <a:latin typeface="Aileron Regular"/>
              </a:rPr>
              <a:t> crews to a central North Wales location close to the A55 (Denbighshire or Conwy). </a:t>
            </a:r>
            <a:r>
              <a:rPr lang="en-US" sz="1659" dirty="0">
                <a:solidFill>
                  <a:srgbClr val="143752"/>
                </a:solidFill>
                <a:latin typeface="Aileron Regular"/>
              </a:rPr>
              <a:t>​</a:t>
            </a:r>
          </a:p>
        </p:txBody>
      </p:sp>
      <p:pic>
        <p:nvPicPr>
          <p:cNvPr id="18" name="Picture 17" descr="A picture containing person, life jacket&#10;&#10;Description automatically generated">
            <a:extLst>
              <a:ext uri="{FF2B5EF4-FFF2-40B4-BE49-F238E27FC236}">
                <a16:creationId xmlns:a16="http://schemas.microsoft.com/office/drawing/2014/main" id="{927DEEE1-06AA-4C75-8792-7908872BAA1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057" y="-26106"/>
            <a:ext cx="5004280" cy="6129584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457123" flipH="1">
            <a:off x="9975079" y="-2196379"/>
            <a:ext cx="5174655" cy="530981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7214927" y="-31531"/>
            <a:ext cx="4977073" cy="6135009"/>
            <a:chOff x="0" y="0"/>
            <a:chExt cx="6636097" cy="8122990"/>
          </a:xfrm>
        </p:grpSpPr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7"/>
            <a:srcRect l="17101" r="21626"/>
            <a:stretch>
              <a:fillRect/>
            </a:stretch>
          </p:blipFill>
          <p:spPr>
            <a:xfrm>
              <a:off x="0" y="0"/>
              <a:ext cx="6636097" cy="8122990"/>
            </a:xfrm>
            <a:prstGeom prst="rect">
              <a:avLst/>
            </a:prstGeom>
          </p:spPr>
        </p:pic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457123" flipH="1">
            <a:off x="9975079" y="-2196379"/>
            <a:ext cx="5174655" cy="5309814"/>
          </a:xfrm>
          <a:prstGeom prst="rect">
            <a:avLst/>
          </a:prstGeom>
        </p:spPr>
      </p:pic>
      <p:graphicFrame>
        <p:nvGraphicFramePr>
          <p:cNvPr id="12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297555"/>
              </p:ext>
            </p:extLst>
          </p:nvPr>
        </p:nvGraphicFramePr>
        <p:xfrm>
          <a:off x="282786" y="1056525"/>
          <a:ext cx="6653004" cy="4766065"/>
        </p:xfrm>
        <a:graphic>
          <a:graphicData uri="http://schemas.openxmlformats.org/drawingml/2006/table">
            <a:tbl>
              <a:tblPr/>
              <a:tblGrid>
                <a:gridCol w="3326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265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212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314" dirty="0">
                          <a:solidFill>
                            <a:srgbClr val="FFFFFF"/>
                          </a:solidFill>
                          <a:latin typeface="Aileron Heavy Bold"/>
                        </a:rPr>
                        <a:t>2021 Baseline</a:t>
                      </a:r>
                      <a:endParaRPr lang="en-US" sz="1100" dirty="0"/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4375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314" dirty="0">
                          <a:solidFill>
                            <a:srgbClr val="FFFFFF"/>
                          </a:solidFill>
                          <a:latin typeface="Aileron Heavy Bold"/>
                        </a:rPr>
                        <a:t>Service Development Proposal</a:t>
                      </a:r>
                      <a:endParaRPr lang="en-US" sz="1100" dirty="0"/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4375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314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en-US" sz="1200" kern="1200" dirty="0">
                          <a:solidFill>
                            <a:srgbClr val="143752"/>
                          </a:solidFill>
                          <a:latin typeface="Aileron Regular"/>
                          <a:ea typeface="+mn-ea"/>
                          <a:cs typeface="+mn-cs"/>
                        </a:rPr>
                        <a:t>4 teams, each with an aircraft and rapid response vehicles:</a:t>
                      </a:r>
                    </a:p>
                    <a:p>
                      <a:pPr marL="0" algn="l" defTabSz="914400" rtl="0" eaLnBrk="1" latinLnBrk="0" hangingPunct="1">
                        <a:defRPr/>
                      </a:pPr>
                      <a:endParaRPr lang="en-US" sz="1200" kern="1200" dirty="0">
                        <a:solidFill>
                          <a:srgbClr val="143752"/>
                        </a:solidFill>
                        <a:latin typeface="Aileron Regular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rgbClr val="143752"/>
                          </a:solidFill>
                          <a:latin typeface="Aileron Regular"/>
                          <a:ea typeface="+mn-ea"/>
                          <a:cs typeface="+mn-cs"/>
                        </a:rPr>
                        <a:t>3x Day shifts (2x Consultant) – 8am to 8pm</a:t>
                      </a:r>
                    </a:p>
                    <a:p>
                      <a:pPr algn="ctr"/>
                      <a:r>
                        <a:rPr lang="en-US" sz="1200" kern="1200" dirty="0">
                          <a:solidFill>
                            <a:srgbClr val="143752"/>
                          </a:solidFill>
                          <a:latin typeface="Aileron Regular"/>
                          <a:ea typeface="+mn-ea"/>
                          <a:cs typeface="+mn-cs"/>
                        </a:rPr>
                        <a:t>1x Night shift (Consultant) – 8pm to 8am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en-US" sz="1200" kern="1200" dirty="0">
                          <a:solidFill>
                            <a:srgbClr val="143752"/>
                          </a:solidFill>
                          <a:latin typeface="Aileron Regular"/>
                          <a:ea typeface="+mn-ea"/>
                          <a:cs typeface="+mn-cs"/>
                        </a:rPr>
                        <a:t>5 teams, each with an aircraft and rapid response vehicles:</a:t>
                      </a:r>
                    </a:p>
                    <a:p>
                      <a:pPr marL="0" algn="ctr" defTabSz="914400" rtl="0" eaLnBrk="1" latinLnBrk="0" hangingPunct="1">
                        <a:defRPr/>
                      </a:pPr>
                      <a:endParaRPr lang="en-US" sz="1200" kern="1200" dirty="0">
                        <a:solidFill>
                          <a:srgbClr val="143752"/>
                        </a:solidFill>
                        <a:latin typeface="Aileron Regular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rgbClr val="143752"/>
                          </a:solidFill>
                          <a:latin typeface="Aileron Regular"/>
                          <a:ea typeface="+mn-ea"/>
                          <a:cs typeface="+mn-cs"/>
                        </a:rPr>
                        <a:t>3x Day shifts (2x Consultant) – 8am to 8pm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rgbClr val="143752"/>
                          </a:solidFill>
                          <a:latin typeface="Aileron Regular"/>
                          <a:ea typeface="+mn-ea"/>
                          <a:cs typeface="+mn-cs"/>
                        </a:rPr>
                        <a:t>1x Twilight shift – 2pm to 2am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rgbClr val="143752"/>
                          </a:solidFill>
                          <a:latin typeface="Aileron Regular"/>
                          <a:ea typeface="+mn-ea"/>
                          <a:cs typeface="+mn-cs"/>
                        </a:rPr>
                        <a:t>1x Night shift (Consultant) – 8pm to 8am 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372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200" kern="1200" dirty="0">
                          <a:solidFill>
                            <a:srgbClr val="143752"/>
                          </a:solidFill>
                          <a:latin typeface="Aileron Regular"/>
                          <a:ea typeface="+mn-ea"/>
                          <a:cs typeface="+mn-cs"/>
                        </a:rPr>
                        <a:t>4 Bases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200" kern="1200" dirty="0">
                          <a:solidFill>
                            <a:srgbClr val="143752"/>
                          </a:solidFill>
                          <a:latin typeface="Aileron Regular"/>
                          <a:ea typeface="+mn-ea"/>
                          <a:cs typeface="+mn-cs"/>
                        </a:rPr>
                        <a:t>3 Bases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54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200" kern="1200" dirty="0">
                          <a:solidFill>
                            <a:srgbClr val="143752"/>
                          </a:solidFill>
                          <a:latin typeface="Aileron Regular"/>
                          <a:ea typeface="+mn-ea"/>
                          <a:cs typeface="+mn-cs"/>
                        </a:rPr>
                        <a:t>24/7 response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200" kern="1200" dirty="0">
                          <a:solidFill>
                            <a:srgbClr val="143752"/>
                          </a:solidFill>
                          <a:latin typeface="Aileron Regular"/>
                          <a:ea typeface="+mn-ea"/>
                          <a:cs typeface="+mn-cs"/>
                        </a:rPr>
                        <a:t>24/7 response (additional </a:t>
                      </a:r>
                      <a:r>
                        <a:rPr lang="en-US" sz="1200" kern="1200" dirty="0" smtClean="0">
                          <a:solidFill>
                            <a:srgbClr val="143752"/>
                          </a:solidFill>
                          <a:latin typeface="Aileron Regular"/>
                          <a:ea typeface="+mn-ea"/>
                          <a:cs typeface="+mn-cs"/>
                        </a:rPr>
                        <a:t>cover </a:t>
                      </a:r>
                      <a:r>
                        <a:rPr lang="en-US" sz="1200" kern="1200" dirty="0">
                          <a:solidFill>
                            <a:srgbClr val="143752"/>
                          </a:solidFill>
                          <a:latin typeface="Aileron Regular"/>
                          <a:ea typeface="+mn-ea"/>
                          <a:cs typeface="+mn-cs"/>
                        </a:rPr>
                        <a:t>for 6 hours)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200" kern="1200" dirty="0">
                          <a:solidFill>
                            <a:srgbClr val="143752"/>
                          </a:solidFill>
                          <a:latin typeface="Aileron Regular"/>
                          <a:ea typeface="+mn-ea"/>
                          <a:cs typeface="+mn-cs"/>
                        </a:rPr>
                        <a:t>Answering 72% of overall demand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rgbClr val="143752"/>
                          </a:solidFill>
                          <a:latin typeface="Aileron Regular"/>
                          <a:ea typeface="+mn-ea"/>
                          <a:cs typeface="+mn-cs"/>
                        </a:rPr>
                        <a:t>Answering </a:t>
                      </a:r>
                      <a:r>
                        <a:rPr lang="en-US" sz="1200" kern="1200" dirty="0" smtClean="0">
                          <a:solidFill>
                            <a:srgbClr val="143752"/>
                          </a:solidFill>
                          <a:latin typeface="Aileron Regular"/>
                          <a:ea typeface="+mn-ea"/>
                          <a:cs typeface="+mn-cs"/>
                        </a:rPr>
                        <a:t>88% </a:t>
                      </a:r>
                      <a:r>
                        <a:rPr lang="en-US" sz="1200" kern="1200" dirty="0">
                          <a:solidFill>
                            <a:srgbClr val="143752"/>
                          </a:solidFill>
                          <a:latin typeface="Aileron Regular"/>
                          <a:ea typeface="+mn-ea"/>
                          <a:cs typeface="+mn-cs"/>
                        </a:rPr>
                        <a:t>of overall demand</a:t>
                      </a:r>
                      <a:endParaRPr lang="en-GB" dirty="0"/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1769864"/>
                  </a:ext>
                </a:extLst>
              </a:tr>
              <a:tr h="683729">
                <a:tc grid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200" kern="1200" dirty="0">
                          <a:solidFill>
                            <a:srgbClr val="143752"/>
                          </a:solidFill>
                          <a:latin typeface="Aileron Regular"/>
                          <a:ea typeface="+mn-ea"/>
                          <a:cs typeface="+mn-cs"/>
                        </a:rPr>
                        <a:t>Regularly respond from any base to any part of Wales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1114">
                          <a:solidFill>
                            <a:srgbClr val="000000"/>
                          </a:solidFill>
                          <a:latin typeface="Aileron Heavy Bold"/>
                        </a:rPr>
                        <a:t>Regularly respond from any base to any part of Wales</a:t>
                      </a:r>
                      <a:endParaRPr lang="en-US" sz="1100"/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0638">
                <a:tc>
                  <a:txBody>
                    <a:bodyPr/>
                    <a:lstStyle/>
                    <a:p>
                      <a:endParaRPr lang="en-US" sz="1200" kern="1200">
                        <a:solidFill>
                          <a:srgbClr val="143752"/>
                        </a:solidFill>
                        <a:latin typeface="Aileron Regular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en-US" sz="1200" kern="1200" dirty="0">
                          <a:solidFill>
                            <a:srgbClr val="143752"/>
                          </a:solidFill>
                          <a:latin typeface="Aileron Regular"/>
                          <a:ea typeface="+mn-ea"/>
                          <a:cs typeface="+mn-cs"/>
                        </a:rPr>
                        <a:t>Extended hours for Mid and North Wales additional 2,200 hours per annum (6 hours per day) locally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TextBox 13"/>
          <p:cNvSpPr txBox="1"/>
          <p:nvPr/>
        </p:nvSpPr>
        <p:spPr>
          <a:xfrm>
            <a:off x="384379" y="190500"/>
            <a:ext cx="6653004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>
                <a:solidFill>
                  <a:srgbClr val="4C6484"/>
                </a:solidFill>
                <a:latin typeface="Montserrat Semi-Bold"/>
              </a:rPr>
              <a:t>What does this mean?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5887537" y="6366649"/>
            <a:ext cx="6169752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>
                <a:solidFill>
                  <a:srgbClr val="FFFFFF"/>
                </a:solidFill>
                <a:latin typeface="Aileron Heavy"/>
              </a:rPr>
              <a:t>Service Development Proposal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7214927" y="-81481"/>
            <a:ext cx="4977073" cy="6184959"/>
            <a:chOff x="0" y="0"/>
            <a:chExt cx="6636097" cy="8122990"/>
          </a:xfrm>
        </p:grpSpPr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7"/>
            <a:srcRect l="22834" r="22834"/>
            <a:stretch>
              <a:fillRect/>
            </a:stretch>
          </p:blipFill>
          <p:spPr>
            <a:xfrm>
              <a:off x="0" y="0"/>
              <a:ext cx="6636097" cy="8122990"/>
            </a:xfrm>
            <a:prstGeom prst="rect">
              <a:avLst/>
            </a:prstGeom>
          </p:spPr>
        </p:pic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457123" flipH="1">
            <a:off x="9975079" y="-2196379"/>
            <a:ext cx="5174655" cy="5309814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>
            <a:off x="384379" y="190500"/>
            <a:ext cx="6653004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What are the benefits?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5887537" y="6366649"/>
            <a:ext cx="6169752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>
                <a:solidFill>
                  <a:srgbClr val="FFFFFF"/>
                </a:solidFill>
                <a:latin typeface="Aileron Heavy"/>
              </a:rPr>
              <a:t>Service Development Proposal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384379" y="1384893"/>
            <a:ext cx="6721929" cy="36533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583"/>
              </a:lnSpc>
            </a:pPr>
            <a:r>
              <a:rPr lang="en-US" sz="2559" dirty="0">
                <a:solidFill>
                  <a:srgbClr val="143752"/>
                </a:solidFill>
                <a:latin typeface="Aileron Regular"/>
              </a:rPr>
              <a:t>Potential to attend </a:t>
            </a:r>
            <a:r>
              <a:rPr lang="en-US" sz="2559" b="1" dirty="0">
                <a:solidFill>
                  <a:srgbClr val="143752"/>
                </a:solidFill>
                <a:latin typeface="Aileron Regular"/>
              </a:rPr>
              <a:t>583 additional lifesaving missions every year</a:t>
            </a:r>
            <a:r>
              <a:rPr lang="en-US" sz="2559" dirty="0">
                <a:solidFill>
                  <a:srgbClr val="143752"/>
                </a:solidFill>
                <a:latin typeface="Aileron Regular"/>
              </a:rPr>
              <a:t>*. ​</a:t>
            </a:r>
          </a:p>
          <a:p>
            <a:pPr>
              <a:lnSpc>
                <a:spcPts val="3583"/>
              </a:lnSpc>
            </a:pPr>
            <a:endParaRPr lang="en-US" sz="2559" dirty="0">
              <a:solidFill>
                <a:srgbClr val="143752"/>
              </a:solidFill>
              <a:latin typeface="Aileron Regular"/>
            </a:endParaRPr>
          </a:p>
          <a:p>
            <a:pPr>
              <a:lnSpc>
                <a:spcPts val="3583"/>
              </a:lnSpc>
            </a:pPr>
            <a:r>
              <a:rPr lang="en-US" sz="2559" dirty="0">
                <a:solidFill>
                  <a:srgbClr val="143752"/>
                </a:solidFill>
                <a:latin typeface="Aileron Regular"/>
              </a:rPr>
              <a:t>Currently meeting 72% of total demand.​ The proposed service development would potentially allow us to ​</a:t>
            </a:r>
            <a:r>
              <a:rPr lang="en-US" sz="2559" b="1" dirty="0">
                <a:solidFill>
                  <a:srgbClr val="143752"/>
                </a:solidFill>
                <a:latin typeface="Aileron Regular"/>
              </a:rPr>
              <a:t>achieve 88% of total demand</a:t>
            </a:r>
            <a:r>
              <a:rPr lang="en-US" sz="2559" dirty="0">
                <a:solidFill>
                  <a:srgbClr val="143752"/>
                </a:solidFill>
                <a:latin typeface="Aileron Regular"/>
              </a:rPr>
              <a:t>*.</a:t>
            </a:r>
          </a:p>
          <a:p>
            <a:pPr>
              <a:lnSpc>
                <a:spcPts val="3583"/>
              </a:lnSpc>
            </a:pPr>
            <a:endParaRPr lang="en-US" sz="2559" dirty="0">
              <a:solidFill>
                <a:srgbClr val="143752"/>
              </a:solidFill>
              <a:latin typeface="Aileron Regular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424827" y="5645374"/>
            <a:ext cx="1794193" cy="1297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40"/>
              </a:lnSpc>
              <a:spcBef>
                <a:spcPct val="0"/>
              </a:spcBef>
            </a:pPr>
            <a:r>
              <a:rPr lang="en-US" sz="814" dirty="0">
                <a:solidFill>
                  <a:srgbClr val="000000"/>
                </a:solidFill>
                <a:latin typeface="Aileron Regular" panose="020B0604020202020204" charset="0"/>
              </a:rPr>
              <a:t>*Optima modelling using 2021 data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7214927" y="11235"/>
            <a:ext cx="4977073" cy="6092243"/>
            <a:chOff x="0" y="0"/>
            <a:chExt cx="6636097" cy="8122990"/>
          </a:xfrm>
        </p:grpSpPr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7"/>
            <a:srcRect l="4293" r="4293"/>
            <a:stretch>
              <a:fillRect/>
            </a:stretch>
          </p:blipFill>
          <p:spPr>
            <a:xfrm>
              <a:off x="0" y="0"/>
              <a:ext cx="6636097" cy="8122990"/>
            </a:xfrm>
            <a:prstGeom prst="rect">
              <a:avLst/>
            </a:prstGeom>
          </p:spPr>
        </p:pic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457123" flipH="1">
            <a:off x="9975079" y="-2196379"/>
            <a:ext cx="5174655" cy="5309814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>
            <a:off x="2286000" y="2743200"/>
            <a:ext cx="2282621" cy="5118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Questions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5887537" y="6366649"/>
            <a:ext cx="6169752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>
                <a:solidFill>
                  <a:srgbClr val="FFFFFF"/>
                </a:solidFill>
                <a:latin typeface="Aileron Heavy"/>
              </a:rPr>
              <a:t>Service Development Proposal</a:t>
            </a:r>
          </a:p>
        </p:txBody>
      </p:sp>
    </p:spTree>
    <p:extLst>
      <p:ext uri="{BB962C8B-B14F-4D97-AF65-F5344CB8AC3E}">
        <p14:creationId xmlns:p14="http://schemas.microsoft.com/office/powerpoint/2010/main" val="871632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3" name="TextBox 13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5887537" y="6366649"/>
            <a:ext cx="6169752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>
                <a:solidFill>
                  <a:srgbClr val="FFFFFF"/>
                </a:solidFill>
                <a:latin typeface="Aileron Heavy"/>
              </a:rPr>
              <a:t>Service Development Proposal</a:t>
            </a:r>
          </a:p>
        </p:txBody>
      </p:sp>
      <p:pic>
        <p:nvPicPr>
          <p:cNvPr id="21" name="Picture 20" descr="A picture containing wearing, person, hat, dressed&#10;&#10;Description automatically generated">
            <a:extLst>
              <a:ext uri="{FF2B5EF4-FFF2-40B4-BE49-F238E27FC236}">
                <a16:creationId xmlns:a16="http://schemas.microsoft.com/office/drawing/2014/main" id="{9D7CFAEE-442E-46DC-A18B-853B41B86D8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975" y="0"/>
            <a:ext cx="4994025" cy="6103478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457123" flipH="1">
            <a:off x="9975079" y="-2196379"/>
            <a:ext cx="5174655" cy="5309814"/>
          </a:xfrm>
          <a:prstGeom prst="rect">
            <a:avLst/>
          </a:prstGeom>
        </p:spPr>
      </p:pic>
      <p:sp>
        <p:nvSpPr>
          <p:cNvPr id="17" name="TextBox 12">
            <a:extLst>
              <a:ext uri="{FF2B5EF4-FFF2-40B4-BE49-F238E27FC236}">
                <a16:creationId xmlns:a16="http://schemas.microsoft.com/office/drawing/2014/main" id="{E31331E7-2F98-4727-8625-2A7FCD784B83}"/>
              </a:ext>
            </a:extLst>
          </p:cNvPr>
          <p:cNvSpPr txBox="1"/>
          <p:nvPr/>
        </p:nvSpPr>
        <p:spPr>
          <a:xfrm>
            <a:off x="384379" y="190500"/>
            <a:ext cx="6653004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Next Steps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2E7AEF9-BAF9-4BCF-BDC8-F217BA2BBB37}"/>
              </a:ext>
            </a:extLst>
          </p:cNvPr>
          <p:cNvSpPr/>
          <p:nvPr/>
        </p:nvSpPr>
        <p:spPr>
          <a:xfrm>
            <a:off x="384378" y="930538"/>
            <a:ext cx="6321221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lnSpc>
                <a:spcPts val="2072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43752"/>
                </a:solidFill>
                <a:latin typeface="Aileron Regular"/>
              </a:rPr>
              <a:t>Ensure all views are considered in the decision-making process.</a:t>
            </a:r>
          </a:p>
          <a:p>
            <a:pPr marL="0" lvl="2">
              <a:lnSpc>
                <a:spcPts val="2072"/>
              </a:lnSpc>
            </a:pPr>
            <a:endParaRPr lang="en-US" sz="1600" dirty="0">
              <a:solidFill>
                <a:srgbClr val="143752"/>
              </a:solidFill>
              <a:latin typeface="Aileron Regular"/>
            </a:endParaRPr>
          </a:p>
          <a:p>
            <a:pPr marL="285750" lvl="2" indent="-285750">
              <a:lnSpc>
                <a:spcPts val="2072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43752"/>
                </a:solidFill>
                <a:latin typeface="Aileron Regular"/>
              </a:rPr>
              <a:t>Ensure the key issues are understood.</a:t>
            </a:r>
          </a:p>
          <a:p>
            <a:pPr marL="0" lvl="2">
              <a:lnSpc>
                <a:spcPts val="2072"/>
              </a:lnSpc>
            </a:pPr>
            <a:endParaRPr lang="en-US" sz="1600" dirty="0">
              <a:solidFill>
                <a:srgbClr val="143752"/>
              </a:solidFill>
              <a:latin typeface="Aileron Regular"/>
            </a:endParaRPr>
          </a:p>
          <a:p>
            <a:pPr marL="285750" lvl="1" indent="-285750">
              <a:lnSpc>
                <a:spcPts val="2352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43752"/>
                </a:solidFill>
                <a:latin typeface="Aileron Regular"/>
              </a:rPr>
              <a:t>All-Wales CHC Service Planning Meeting 20 October.</a:t>
            </a:r>
          </a:p>
          <a:p>
            <a:pPr marL="285750" lvl="1" indent="-285750">
              <a:lnSpc>
                <a:spcPts val="2352"/>
              </a:lnSpc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143752"/>
              </a:solidFill>
              <a:latin typeface="Aileron Regular"/>
            </a:endParaRPr>
          </a:p>
          <a:p>
            <a:pPr marL="285750" lvl="1" indent="-285750">
              <a:lnSpc>
                <a:spcPts val="2352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43752"/>
                </a:solidFill>
                <a:latin typeface="Aileron Regular"/>
              </a:rPr>
              <a:t>Service </a:t>
            </a:r>
            <a:r>
              <a:rPr lang="en-US" sz="1600" smtClean="0">
                <a:solidFill>
                  <a:srgbClr val="143752"/>
                </a:solidFill>
                <a:latin typeface="Aileron Regular"/>
              </a:rPr>
              <a:t>development proposal to </a:t>
            </a:r>
            <a:r>
              <a:rPr lang="en-US" sz="1600" dirty="0" smtClean="0">
                <a:solidFill>
                  <a:srgbClr val="143752"/>
                </a:solidFill>
                <a:latin typeface="Aileron Regular"/>
              </a:rPr>
              <a:t>EASC 8 November.</a:t>
            </a:r>
          </a:p>
          <a:p>
            <a:pPr marL="285750" lvl="1" indent="-285750">
              <a:lnSpc>
                <a:spcPts val="2352"/>
              </a:lnSpc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143752"/>
              </a:solidFill>
              <a:latin typeface="Aileron Regular"/>
            </a:endParaRPr>
          </a:p>
          <a:p>
            <a:pPr marL="285750" lvl="1" indent="-285750">
              <a:lnSpc>
                <a:spcPts val="2352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43752"/>
                </a:solidFill>
                <a:latin typeface="Aileron Regular"/>
              </a:rPr>
              <a:t>Follow process required by CHC.</a:t>
            </a:r>
          </a:p>
          <a:p>
            <a:pPr marL="285750" lvl="1" indent="-285750">
              <a:lnSpc>
                <a:spcPts val="2352"/>
              </a:lnSpc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143752"/>
              </a:solidFill>
              <a:latin typeface="Aileron Regular"/>
            </a:endParaRPr>
          </a:p>
          <a:p>
            <a:pPr marL="285750" lvl="1" indent="-285750">
              <a:lnSpc>
                <a:spcPts val="2352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43752"/>
                </a:solidFill>
                <a:latin typeface="Aileron Regular"/>
              </a:rPr>
              <a:t>EASC decision early 2023.</a:t>
            </a:r>
            <a:endParaRPr lang="en-US" sz="1600" dirty="0">
              <a:solidFill>
                <a:srgbClr val="143752"/>
              </a:solidFill>
              <a:latin typeface="Aileron Regula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214927" y="11235"/>
            <a:ext cx="4977073" cy="6092243"/>
            <a:chOff x="0" y="0"/>
            <a:chExt cx="6636097" cy="8122990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t="8264" b="8264"/>
            <a:stretch>
              <a:fillRect/>
            </a:stretch>
          </p:blipFill>
          <p:spPr>
            <a:xfrm>
              <a:off x="0" y="0"/>
              <a:ext cx="6636097" cy="8122990"/>
            </a:xfrm>
            <a:prstGeom prst="rect">
              <a:avLst/>
            </a:prstGeom>
          </p:spPr>
        </p:pic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rot="-457123" flipH="1">
            <a:off x="9975079" y="-2196379"/>
            <a:ext cx="5174655" cy="5309814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10" name="Group 10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11" name="Freeform 11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2" name="TextBox 12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887537" y="6366649"/>
            <a:ext cx="6169752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>
                <a:solidFill>
                  <a:srgbClr val="FFFFFF"/>
                </a:solidFill>
                <a:latin typeface="Aileron Heavy"/>
              </a:rPr>
              <a:t>Service Development Proposal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384379" y="810819"/>
            <a:ext cx="6572592" cy="52793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r>
              <a:rPr lang="en-US" sz="1600" dirty="0">
                <a:solidFill>
                  <a:srgbClr val="143752"/>
                </a:solidFill>
                <a:latin typeface="Aileron Regular"/>
              </a:rPr>
              <a:t>Opportunity has arisen for an exciting service development.</a:t>
            </a:r>
          </a:p>
          <a:p>
            <a:pPr>
              <a:lnSpc>
                <a:spcPts val="2352"/>
              </a:lnSpc>
            </a:pPr>
            <a:endParaRPr lang="en-US" sz="1600" dirty="0">
              <a:solidFill>
                <a:srgbClr val="143752"/>
              </a:solidFill>
              <a:latin typeface="Aileron Regular"/>
            </a:endParaRP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r>
              <a:rPr lang="en-US" sz="1600" dirty="0">
                <a:solidFill>
                  <a:srgbClr val="143752"/>
                </a:solidFill>
                <a:latin typeface="Aileron Regular"/>
              </a:rPr>
              <a:t>NHS required to work with the Community Health Councils (CHC).</a:t>
            </a:r>
          </a:p>
          <a:p>
            <a:pPr>
              <a:lnSpc>
                <a:spcPts val="2352"/>
              </a:lnSpc>
            </a:pPr>
            <a:endParaRPr lang="en-US" sz="1600" dirty="0">
              <a:solidFill>
                <a:srgbClr val="143752"/>
              </a:solidFill>
              <a:latin typeface="Aileron Regular"/>
            </a:endParaRP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r>
              <a:rPr lang="en-US" sz="1600" dirty="0">
                <a:solidFill>
                  <a:srgbClr val="143752"/>
                </a:solidFill>
                <a:latin typeface="Aileron Regular"/>
              </a:rPr>
              <a:t>Important that you understand what we are presenting.</a:t>
            </a:r>
          </a:p>
          <a:p>
            <a:pPr>
              <a:lnSpc>
                <a:spcPts val="2352"/>
              </a:lnSpc>
            </a:pPr>
            <a:endParaRPr lang="en-US" sz="1600" dirty="0">
              <a:solidFill>
                <a:srgbClr val="143752"/>
              </a:solidFill>
              <a:latin typeface="Aileron Regular"/>
            </a:endParaRP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r>
              <a:rPr lang="en-US" sz="1600" dirty="0">
                <a:solidFill>
                  <a:srgbClr val="143752"/>
                </a:solidFill>
                <a:latin typeface="Aileron Regular"/>
              </a:rPr>
              <a:t>No decision has been made by the Emergency Ambulance Services Committee (EASC).</a:t>
            </a:r>
          </a:p>
          <a:p>
            <a:pPr>
              <a:lnSpc>
                <a:spcPts val="2352"/>
              </a:lnSpc>
            </a:pPr>
            <a:endParaRPr lang="en-US" sz="1600" dirty="0">
              <a:solidFill>
                <a:srgbClr val="143752"/>
              </a:solidFill>
              <a:latin typeface="Aileron Regular"/>
            </a:endParaRP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r>
              <a:rPr lang="en-US" sz="1600" dirty="0">
                <a:solidFill>
                  <a:srgbClr val="143752"/>
                </a:solidFill>
                <a:latin typeface="Aileron Regular"/>
              </a:rPr>
              <a:t>Independent process led by the Chief Ambulance Services Commissioner (CASC)</a:t>
            </a:r>
          </a:p>
          <a:p>
            <a:pPr marL="639079" lvl="2" indent="-213026">
              <a:lnSpc>
                <a:spcPts val="2072"/>
              </a:lnSpc>
              <a:buFont typeface="Arial"/>
              <a:buChar char="⚬"/>
            </a:pPr>
            <a:r>
              <a:rPr lang="en-US" sz="1400" dirty="0">
                <a:solidFill>
                  <a:srgbClr val="143752"/>
                </a:solidFill>
                <a:latin typeface="Aileron Regular"/>
              </a:rPr>
              <a:t>Ensure all views are considered in the decision-making process.</a:t>
            </a:r>
          </a:p>
          <a:p>
            <a:pPr marL="639079" lvl="2" indent="-213026">
              <a:lnSpc>
                <a:spcPts val="2072"/>
              </a:lnSpc>
              <a:buFont typeface="Arial"/>
              <a:buChar char="⚬"/>
            </a:pPr>
            <a:r>
              <a:rPr lang="en-US" sz="1400" dirty="0">
                <a:solidFill>
                  <a:srgbClr val="143752"/>
                </a:solidFill>
                <a:latin typeface="Aileron Regular"/>
              </a:rPr>
              <a:t>Ensure the key issues are understood.</a:t>
            </a:r>
          </a:p>
          <a:p>
            <a:pPr marL="639079" lvl="2" indent="-213026">
              <a:lnSpc>
                <a:spcPts val="2072"/>
              </a:lnSpc>
              <a:buFont typeface="Arial"/>
              <a:buChar char="⚬"/>
            </a:pPr>
            <a:r>
              <a:rPr lang="en-US" sz="1400" dirty="0">
                <a:solidFill>
                  <a:srgbClr val="143752"/>
                </a:solidFill>
                <a:latin typeface="Aileron Regular"/>
              </a:rPr>
              <a:t>Not just about facts and figures.</a:t>
            </a:r>
          </a:p>
          <a:p>
            <a:pPr marL="639079" lvl="2" indent="-213026">
              <a:lnSpc>
                <a:spcPts val="2072"/>
              </a:lnSpc>
              <a:buFont typeface="Arial"/>
              <a:buChar char="⚬"/>
            </a:pPr>
            <a:r>
              <a:rPr lang="en-US" sz="1400" dirty="0">
                <a:solidFill>
                  <a:srgbClr val="143752"/>
                </a:solidFill>
                <a:latin typeface="Aileron Regular"/>
              </a:rPr>
              <a:t>National and local perspectives.</a:t>
            </a:r>
          </a:p>
          <a:p>
            <a:pPr marL="639079" lvl="2" indent="-213026">
              <a:lnSpc>
                <a:spcPts val="2072"/>
              </a:lnSpc>
              <a:buFont typeface="Arial"/>
              <a:buChar char="⚬"/>
            </a:pPr>
            <a:r>
              <a:rPr lang="en-US" sz="1400" dirty="0">
                <a:solidFill>
                  <a:srgbClr val="143752"/>
                </a:solidFill>
                <a:latin typeface="Aileron Regular"/>
              </a:rPr>
              <a:t>Consistency with the Commissioning Intentions.</a:t>
            </a:r>
          </a:p>
          <a:p>
            <a:pPr>
              <a:lnSpc>
                <a:spcPts val="2072"/>
              </a:lnSpc>
            </a:pPr>
            <a:endParaRPr lang="en-US" sz="1400" dirty="0">
              <a:solidFill>
                <a:srgbClr val="143752"/>
              </a:solidFill>
              <a:latin typeface="Aileron Regular"/>
            </a:endParaRP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r>
              <a:rPr lang="en-US" sz="1600" dirty="0">
                <a:solidFill>
                  <a:srgbClr val="143752"/>
                </a:solidFill>
                <a:latin typeface="Aileron Regular"/>
              </a:rPr>
              <a:t>Recommendation for EASC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384379" y="190500"/>
            <a:ext cx="6572592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>
                <a:solidFill>
                  <a:srgbClr val="4C6484"/>
                </a:solidFill>
                <a:latin typeface="Montserrat Semi-Bold"/>
              </a:rPr>
              <a:t>Background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>
                <a:solidFill>
                  <a:srgbClr val="4C6484"/>
                </a:solidFill>
                <a:latin typeface="Montserrat Semi-Bold"/>
              </a:rPr>
              <a:t>EASC Governance Arrangements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457123" flipH="1">
            <a:off x="9975079" y="-2196379"/>
            <a:ext cx="5174655" cy="5309814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9" name="Group 9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10" name="Freeform 10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5124737" y="4937599"/>
            <a:ext cx="1942525" cy="851213"/>
            <a:chOff x="0" y="0"/>
            <a:chExt cx="767417" cy="33628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767417" cy="336282"/>
            </a:xfrm>
            <a:custGeom>
              <a:avLst/>
              <a:gdLst/>
              <a:ahLst/>
              <a:cxnLst/>
              <a:rect l="l" t="t" r="r" b="b"/>
              <a:pathLst>
                <a:path w="767417" h="336282">
                  <a:moveTo>
                    <a:pt x="0" y="0"/>
                  </a:moveTo>
                  <a:lnTo>
                    <a:pt x="767417" y="0"/>
                  </a:lnTo>
                  <a:lnTo>
                    <a:pt x="767417" y="336282"/>
                  </a:lnTo>
                  <a:lnTo>
                    <a:pt x="0" y="336282"/>
                  </a:lnTo>
                  <a:close/>
                </a:path>
              </a:pathLst>
            </a:custGeom>
            <a:solidFill>
              <a:srgbClr val="008037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0" y="0"/>
              <a:ext cx="759663" cy="3362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560"/>
                </a:lnSpc>
              </a:pPr>
              <a:r>
                <a:rPr lang="en-US" sz="1114" dirty="0">
                  <a:solidFill>
                    <a:srgbClr val="FFFFFF"/>
                  </a:solidFill>
                  <a:latin typeface="Aileron Heavy"/>
                </a:rPr>
                <a:t>Regulatory Bodies</a:t>
              </a:r>
            </a:p>
            <a:p>
              <a:pPr algn="ctr">
                <a:lnSpc>
                  <a:spcPts val="1560"/>
                </a:lnSpc>
              </a:pPr>
              <a:r>
                <a:rPr lang="en-US" sz="1114" dirty="0">
                  <a:solidFill>
                    <a:srgbClr val="FFFFFF"/>
                  </a:solidFill>
                  <a:latin typeface="Aileron Heavy"/>
                </a:rPr>
                <a:t> (Healthcare Inspectorate Wales, Care Quality Commission etc.)</a:t>
              </a:r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5887537" y="6366649"/>
            <a:ext cx="6169752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>
                <a:solidFill>
                  <a:srgbClr val="FFFFFF"/>
                </a:solidFill>
                <a:latin typeface="Aileron Heavy"/>
              </a:rPr>
              <a:t>Service Development Proposal</a:t>
            </a:r>
          </a:p>
        </p:txBody>
      </p:sp>
      <p:grpSp>
        <p:nvGrpSpPr>
          <p:cNvPr id="17" name="Group 17"/>
          <p:cNvGrpSpPr/>
          <p:nvPr/>
        </p:nvGrpSpPr>
        <p:grpSpPr>
          <a:xfrm>
            <a:off x="7162513" y="4937599"/>
            <a:ext cx="1942525" cy="851213"/>
            <a:chOff x="0" y="0"/>
            <a:chExt cx="767417" cy="336282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767417" cy="336282"/>
            </a:xfrm>
            <a:custGeom>
              <a:avLst/>
              <a:gdLst/>
              <a:ahLst/>
              <a:cxnLst/>
              <a:rect l="l" t="t" r="r" b="b"/>
              <a:pathLst>
                <a:path w="767417" h="336282">
                  <a:moveTo>
                    <a:pt x="0" y="0"/>
                  </a:moveTo>
                  <a:lnTo>
                    <a:pt x="767417" y="0"/>
                  </a:lnTo>
                  <a:lnTo>
                    <a:pt x="767417" y="336282"/>
                  </a:lnTo>
                  <a:lnTo>
                    <a:pt x="0" y="336282"/>
                  </a:lnTo>
                  <a:close/>
                </a:path>
              </a:pathLst>
            </a:custGeom>
            <a:solidFill>
              <a:srgbClr val="008037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0" y="0"/>
              <a:ext cx="767417" cy="3362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560"/>
                </a:lnSpc>
              </a:pPr>
              <a:r>
                <a:rPr lang="en-US" sz="1114" dirty="0">
                  <a:solidFill>
                    <a:srgbClr val="FFFFFF"/>
                  </a:solidFill>
                  <a:latin typeface="Aileron Heavy"/>
                </a:rPr>
                <a:t>Collaborative Quality Initiatives</a:t>
              </a:r>
            </a:p>
            <a:p>
              <a:pPr algn="ctr">
                <a:lnSpc>
                  <a:spcPts val="1560"/>
                </a:lnSpc>
              </a:pPr>
              <a:r>
                <a:rPr lang="en-US" sz="1114" dirty="0">
                  <a:solidFill>
                    <a:srgbClr val="FFFFFF"/>
                  </a:solidFill>
                  <a:latin typeface="Aileron Heavy"/>
                </a:rPr>
                <a:t>(Improvement Cymru etc.)</a:t>
              </a: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9200288" y="4937599"/>
            <a:ext cx="1942525" cy="851213"/>
            <a:chOff x="0" y="0"/>
            <a:chExt cx="767417" cy="336282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767417" cy="336282"/>
            </a:xfrm>
            <a:custGeom>
              <a:avLst/>
              <a:gdLst/>
              <a:ahLst/>
              <a:cxnLst/>
              <a:rect l="l" t="t" r="r" b="b"/>
              <a:pathLst>
                <a:path w="767417" h="336282">
                  <a:moveTo>
                    <a:pt x="0" y="0"/>
                  </a:moveTo>
                  <a:lnTo>
                    <a:pt x="767417" y="0"/>
                  </a:lnTo>
                  <a:lnTo>
                    <a:pt x="767417" y="336282"/>
                  </a:lnTo>
                  <a:lnTo>
                    <a:pt x="0" y="336282"/>
                  </a:lnTo>
                  <a:close/>
                </a:path>
              </a:pathLst>
            </a:custGeom>
            <a:solidFill>
              <a:srgbClr val="008037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0" y="-28575"/>
              <a:ext cx="812800" cy="841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560"/>
                </a:lnSpc>
              </a:pPr>
              <a:r>
                <a:rPr lang="en-US" sz="1114" dirty="0">
                  <a:solidFill>
                    <a:srgbClr val="FFFFFF"/>
                  </a:solidFill>
                  <a:latin typeface="Aileron Heavy"/>
                </a:rPr>
                <a:t>Internal &amp; External Audit   </a:t>
              </a:r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3086962" y="4937599"/>
            <a:ext cx="1942525" cy="851213"/>
            <a:chOff x="0" y="0"/>
            <a:chExt cx="767417" cy="336282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767417" cy="336282"/>
            </a:xfrm>
            <a:custGeom>
              <a:avLst/>
              <a:gdLst/>
              <a:ahLst/>
              <a:cxnLst/>
              <a:rect l="l" t="t" r="r" b="b"/>
              <a:pathLst>
                <a:path w="767417" h="336282">
                  <a:moveTo>
                    <a:pt x="0" y="0"/>
                  </a:moveTo>
                  <a:lnTo>
                    <a:pt x="767417" y="0"/>
                  </a:lnTo>
                  <a:lnTo>
                    <a:pt x="767417" y="336282"/>
                  </a:lnTo>
                  <a:lnTo>
                    <a:pt x="0" y="336282"/>
                  </a:lnTo>
                  <a:close/>
                </a:path>
              </a:pathLst>
            </a:custGeom>
            <a:solidFill>
              <a:srgbClr val="008037"/>
            </a:solidFill>
          </p:spPr>
        </p:sp>
        <p:sp>
          <p:nvSpPr>
            <p:cNvPr id="25" name="TextBox 25"/>
            <p:cNvSpPr txBox="1"/>
            <p:nvPr/>
          </p:nvSpPr>
          <p:spPr>
            <a:xfrm>
              <a:off x="0" y="0"/>
              <a:ext cx="759663" cy="3362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560"/>
                </a:lnSpc>
              </a:pPr>
              <a:r>
                <a:rPr lang="en-US" sz="1114" dirty="0">
                  <a:solidFill>
                    <a:srgbClr val="FFFFFF"/>
                  </a:solidFill>
                  <a:latin typeface="Aileron Heavy"/>
                </a:rPr>
                <a:t>Statutory Inspections (Health &amp; Safety Executive etc.)</a:t>
              </a:r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1049187" y="4937599"/>
            <a:ext cx="1942525" cy="851213"/>
            <a:chOff x="0" y="0"/>
            <a:chExt cx="767417" cy="336282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767417" cy="336282"/>
            </a:xfrm>
            <a:custGeom>
              <a:avLst/>
              <a:gdLst/>
              <a:ahLst/>
              <a:cxnLst/>
              <a:rect l="l" t="t" r="r" b="b"/>
              <a:pathLst>
                <a:path w="767417" h="336282">
                  <a:moveTo>
                    <a:pt x="0" y="0"/>
                  </a:moveTo>
                  <a:lnTo>
                    <a:pt x="767417" y="0"/>
                  </a:lnTo>
                  <a:lnTo>
                    <a:pt x="767417" y="336282"/>
                  </a:lnTo>
                  <a:lnTo>
                    <a:pt x="0" y="336282"/>
                  </a:lnTo>
                  <a:close/>
                </a:path>
              </a:pathLst>
            </a:custGeom>
            <a:solidFill>
              <a:srgbClr val="008037"/>
            </a:solidFill>
          </p:spPr>
        </p:sp>
        <p:sp>
          <p:nvSpPr>
            <p:cNvPr id="28" name="TextBox 28"/>
            <p:cNvSpPr txBox="1"/>
            <p:nvPr/>
          </p:nvSpPr>
          <p:spPr>
            <a:xfrm>
              <a:off x="0" y="0"/>
              <a:ext cx="759663" cy="33628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560"/>
                </a:lnSpc>
              </a:pPr>
              <a:r>
                <a:rPr lang="en-US" sz="1114" dirty="0">
                  <a:solidFill>
                    <a:srgbClr val="FFFFFF"/>
                  </a:solidFill>
                  <a:latin typeface="Aileron Heavy"/>
                </a:rPr>
                <a:t>Community Health Councils (CHC) and Patient Groups</a:t>
              </a:r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1039662" y="4430555"/>
            <a:ext cx="10093625" cy="404766"/>
            <a:chOff x="0" y="-5157"/>
            <a:chExt cx="3987605" cy="159908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3987605" cy="154751"/>
            </a:xfrm>
            <a:custGeom>
              <a:avLst/>
              <a:gdLst/>
              <a:ahLst/>
              <a:cxnLst/>
              <a:rect l="l" t="t" r="r" b="b"/>
              <a:pathLst>
                <a:path w="3987605" h="154751">
                  <a:moveTo>
                    <a:pt x="0" y="0"/>
                  </a:moveTo>
                  <a:lnTo>
                    <a:pt x="3987605" y="0"/>
                  </a:lnTo>
                  <a:lnTo>
                    <a:pt x="3987605" y="154751"/>
                  </a:lnTo>
                  <a:lnTo>
                    <a:pt x="0" y="154751"/>
                  </a:lnTo>
                  <a:close/>
                </a:path>
              </a:pathLst>
            </a:custGeom>
            <a:solidFill>
              <a:srgbClr val="008037"/>
            </a:solidFill>
          </p:spPr>
        </p:sp>
        <p:sp>
          <p:nvSpPr>
            <p:cNvPr id="31" name="TextBox 31"/>
            <p:cNvSpPr txBox="1"/>
            <p:nvPr/>
          </p:nvSpPr>
          <p:spPr>
            <a:xfrm>
              <a:off x="0" y="-5157"/>
              <a:ext cx="3987603" cy="1599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560"/>
                </a:lnSpc>
              </a:pPr>
              <a:r>
                <a:rPr lang="en-US" sz="1114" dirty="0">
                  <a:solidFill>
                    <a:srgbClr val="FFFFFF"/>
                  </a:solidFill>
                  <a:latin typeface="Aileron Heavy"/>
                </a:rPr>
                <a:t>Internal and External Assurance</a:t>
              </a:r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8229025" y="1981200"/>
            <a:ext cx="1942525" cy="1068269"/>
            <a:chOff x="0" y="-15632"/>
            <a:chExt cx="767417" cy="422032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767417" cy="406400"/>
            </a:xfrm>
            <a:custGeom>
              <a:avLst/>
              <a:gdLst/>
              <a:ahLst/>
              <a:cxnLst/>
              <a:rect l="l" t="t" r="r" b="b"/>
              <a:pathLst>
                <a:path w="767417" h="406400">
                  <a:moveTo>
                    <a:pt x="0" y="0"/>
                  </a:moveTo>
                  <a:lnTo>
                    <a:pt x="767417" y="0"/>
                  </a:lnTo>
                  <a:lnTo>
                    <a:pt x="767417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rgbClr val="315083"/>
            </a:solidFill>
          </p:spPr>
        </p:sp>
        <p:sp>
          <p:nvSpPr>
            <p:cNvPr id="46" name="TextBox 46"/>
            <p:cNvSpPr txBox="1"/>
            <p:nvPr/>
          </p:nvSpPr>
          <p:spPr>
            <a:xfrm>
              <a:off x="0" y="-15632"/>
              <a:ext cx="763891" cy="4064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560"/>
                </a:lnSpc>
              </a:pPr>
              <a:r>
                <a:rPr lang="en-US" sz="1000" dirty="0">
                  <a:solidFill>
                    <a:srgbClr val="FFFFFF"/>
                  </a:solidFill>
                  <a:latin typeface="Aileron Heavy"/>
                </a:rPr>
                <a:t>Cwm Taf Morgannwg University Health Board:</a:t>
              </a:r>
            </a:p>
            <a:p>
              <a:pPr algn="ctr">
                <a:lnSpc>
                  <a:spcPts val="1560"/>
                </a:lnSpc>
              </a:pPr>
              <a:r>
                <a:rPr lang="en-US" sz="1000" dirty="0">
                  <a:solidFill>
                    <a:srgbClr val="FFFFFF"/>
                  </a:solidFill>
                  <a:latin typeface="Aileron Heavy"/>
                </a:rPr>
                <a:t>Audit &amp; Risk Committee</a:t>
              </a:r>
            </a:p>
            <a:p>
              <a:pPr algn="ctr">
                <a:lnSpc>
                  <a:spcPts val="1560"/>
                </a:lnSpc>
              </a:pPr>
              <a:r>
                <a:rPr lang="en-US" sz="1000" dirty="0">
                  <a:solidFill>
                    <a:srgbClr val="FFFFFF"/>
                  </a:solidFill>
                  <a:latin typeface="Aileron Heavy"/>
                </a:rPr>
                <a:t>Quality &amp; Safety Committee</a:t>
              </a:r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2023424" y="1989062"/>
            <a:ext cx="1942525" cy="1060407"/>
            <a:chOff x="0" y="-45"/>
            <a:chExt cx="767417" cy="418926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767417" cy="418881"/>
            </a:xfrm>
            <a:custGeom>
              <a:avLst/>
              <a:gdLst/>
              <a:ahLst/>
              <a:cxnLst/>
              <a:rect l="l" t="t" r="r" b="b"/>
              <a:pathLst>
                <a:path w="767417" h="418881">
                  <a:moveTo>
                    <a:pt x="0" y="0"/>
                  </a:moveTo>
                  <a:lnTo>
                    <a:pt x="767417" y="0"/>
                  </a:lnTo>
                  <a:lnTo>
                    <a:pt x="767417" y="418881"/>
                  </a:lnTo>
                  <a:lnTo>
                    <a:pt x="0" y="418881"/>
                  </a:lnTo>
                  <a:close/>
                </a:path>
              </a:pathLst>
            </a:custGeom>
            <a:solidFill>
              <a:srgbClr val="68749B"/>
            </a:solidFill>
          </p:spPr>
        </p:sp>
        <p:sp>
          <p:nvSpPr>
            <p:cNvPr id="49" name="TextBox 49"/>
            <p:cNvSpPr txBox="1"/>
            <p:nvPr/>
          </p:nvSpPr>
          <p:spPr>
            <a:xfrm>
              <a:off x="0" y="-45"/>
              <a:ext cx="766242" cy="4098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560"/>
                </a:lnSpc>
              </a:pPr>
              <a:r>
                <a:rPr lang="en-US" sz="1114" dirty="0">
                  <a:solidFill>
                    <a:srgbClr val="FFFFFF"/>
                  </a:solidFill>
                  <a:latin typeface="Aileron Heavy"/>
                </a:rPr>
                <a:t>Chief Ambulance Services Commissioner (CASC)</a:t>
              </a:r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80E227C1-5F1B-425F-9D89-F00351B5DFD3}"/>
              </a:ext>
            </a:extLst>
          </p:cNvPr>
          <p:cNvSpPr/>
          <p:nvPr/>
        </p:nvSpPr>
        <p:spPr>
          <a:xfrm>
            <a:off x="9219338" y="5105400"/>
            <a:ext cx="1913944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60"/>
              </a:lnSpc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I</a:t>
            </a:r>
            <a:r>
              <a:rPr lang="en-US" sz="1114" dirty="0" smtClean="0">
                <a:solidFill>
                  <a:srgbClr val="FFFFFF"/>
                </a:solidFill>
                <a:latin typeface="Aileron Heavy"/>
              </a:rPr>
              <a:t>nternal </a:t>
            </a:r>
            <a:r>
              <a:rPr lang="en-US" sz="1114" dirty="0">
                <a:solidFill>
                  <a:srgbClr val="FFFFFF"/>
                </a:solidFill>
                <a:latin typeface="Aileron Heavy"/>
              </a:rPr>
              <a:t>and External Audit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F81C927-F7A1-4676-B777-3F3F66FDC469}"/>
              </a:ext>
            </a:extLst>
          </p:cNvPr>
          <p:cNvCxnSpPr>
            <a:cxnSpLocks/>
          </p:cNvCxnSpPr>
          <p:nvPr/>
        </p:nvCxnSpPr>
        <p:spPr>
          <a:xfrm>
            <a:off x="6075756" y="1794426"/>
            <a:ext cx="0" cy="299176"/>
          </a:xfrm>
          <a:prstGeom prst="line">
            <a:avLst/>
          </a:prstGeom>
          <a:ln w="38100">
            <a:solidFill>
              <a:srgbClr val="D8B3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50"/>
          <p:cNvGrpSpPr/>
          <p:nvPr/>
        </p:nvGrpSpPr>
        <p:grpSpPr>
          <a:xfrm>
            <a:off x="4267200" y="908235"/>
            <a:ext cx="3612402" cy="923543"/>
            <a:chOff x="0" y="-28575"/>
            <a:chExt cx="1427122" cy="364857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1427122" cy="336282"/>
            </a:xfrm>
            <a:custGeom>
              <a:avLst/>
              <a:gdLst/>
              <a:ahLst/>
              <a:cxnLst/>
              <a:rect l="l" t="t" r="r" b="b"/>
              <a:pathLst>
                <a:path w="1427122" h="336282">
                  <a:moveTo>
                    <a:pt x="0" y="0"/>
                  </a:moveTo>
                  <a:lnTo>
                    <a:pt x="1427122" y="0"/>
                  </a:lnTo>
                  <a:lnTo>
                    <a:pt x="1427122" y="336282"/>
                  </a:lnTo>
                  <a:lnTo>
                    <a:pt x="0" y="336282"/>
                  </a:lnTo>
                  <a:close/>
                </a:path>
              </a:pathLst>
            </a:custGeom>
            <a:solidFill>
              <a:srgbClr val="315083"/>
            </a:solidFill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0" y="-28575"/>
              <a:ext cx="1427122" cy="3648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560"/>
                </a:lnSpc>
              </a:pPr>
              <a:r>
                <a:rPr lang="en-US" sz="1114" dirty="0">
                  <a:solidFill>
                    <a:srgbClr val="FFFFFF"/>
                  </a:solidFill>
                  <a:latin typeface="Aileron Heavy"/>
                </a:rPr>
                <a:t>NHS Wales Local Health Boards</a:t>
              </a:r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6F03BB1D-DD50-4E38-91D7-850D9CAE6562}"/>
              </a:ext>
            </a:extLst>
          </p:cNvPr>
          <p:cNvCxnSpPr>
            <a:cxnSpLocks/>
          </p:cNvCxnSpPr>
          <p:nvPr/>
        </p:nvCxnSpPr>
        <p:spPr>
          <a:xfrm flipH="1" flipV="1">
            <a:off x="2743200" y="3187822"/>
            <a:ext cx="6781801" cy="12578"/>
          </a:xfrm>
          <a:prstGeom prst="line">
            <a:avLst/>
          </a:prstGeom>
          <a:ln w="38100">
            <a:solidFill>
              <a:srgbClr val="D8B3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C6D2320C-B313-427E-B29C-603FD5442DEB}"/>
              </a:ext>
            </a:extLst>
          </p:cNvPr>
          <p:cNvCxnSpPr>
            <a:cxnSpLocks/>
          </p:cNvCxnSpPr>
          <p:nvPr/>
        </p:nvCxnSpPr>
        <p:spPr>
          <a:xfrm>
            <a:off x="6068575" y="3200400"/>
            <a:ext cx="0" cy="299176"/>
          </a:xfrm>
          <a:prstGeom prst="line">
            <a:avLst/>
          </a:prstGeom>
          <a:ln w="38100">
            <a:solidFill>
              <a:srgbClr val="D8B3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8"/>
          <p:cNvGrpSpPr/>
          <p:nvPr/>
        </p:nvGrpSpPr>
        <p:grpSpPr>
          <a:xfrm>
            <a:off x="4475694" y="3391694"/>
            <a:ext cx="3240612" cy="851888"/>
            <a:chOff x="0" y="-267"/>
            <a:chExt cx="1280242" cy="336549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1280242" cy="336282"/>
            </a:xfrm>
            <a:custGeom>
              <a:avLst/>
              <a:gdLst/>
              <a:ahLst/>
              <a:cxnLst/>
              <a:rect l="l" t="t" r="r" b="b"/>
              <a:pathLst>
                <a:path w="1280242" h="336282">
                  <a:moveTo>
                    <a:pt x="0" y="0"/>
                  </a:moveTo>
                  <a:lnTo>
                    <a:pt x="1280242" y="0"/>
                  </a:lnTo>
                  <a:lnTo>
                    <a:pt x="1280242" y="336282"/>
                  </a:lnTo>
                  <a:lnTo>
                    <a:pt x="0" y="336282"/>
                  </a:lnTo>
                  <a:close/>
                </a:path>
              </a:pathLst>
            </a:custGeom>
            <a:solidFill>
              <a:srgbClr val="315083"/>
            </a:solidFill>
          </p:spPr>
        </p:sp>
        <p:sp>
          <p:nvSpPr>
            <p:cNvPr id="40" name="TextBox 40"/>
            <p:cNvSpPr txBox="1"/>
            <p:nvPr/>
          </p:nvSpPr>
          <p:spPr>
            <a:xfrm>
              <a:off x="0" y="-267"/>
              <a:ext cx="1275301" cy="33632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560"/>
                </a:lnSpc>
              </a:pPr>
              <a:r>
                <a:rPr lang="en-US" sz="1114" dirty="0">
                  <a:solidFill>
                    <a:srgbClr val="FFFFFF"/>
                  </a:solidFill>
                  <a:latin typeface="Aileron Heavy"/>
                </a:rPr>
                <a:t>Emergency Medical Retrieval and Transfer Service (EMRTS) Delivery Assurance Group</a:t>
              </a:r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61BF3AA0-A77F-43CB-8A32-FFA53748BB8F}"/>
              </a:ext>
            </a:extLst>
          </p:cNvPr>
          <p:cNvCxnSpPr>
            <a:cxnSpLocks/>
          </p:cNvCxnSpPr>
          <p:nvPr/>
        </p:nvCxnSpPr>
        <p:spPr>
          <a:xfrm>
            <a:off x="6068575" y="2888646"/>
            <a:ext cx="0" cy="299176"/>
          </a:xfrm>
          <a:prstGeom prst="line">
            <a:avLst/>
          </a:prstGeom>
          <a:ln w="38100">
            <a:solidFill>
              <a:srgbClr val="D8B3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1"/>
          <p:cNvGrpSpPr/>
          <p:nvPr/>
        </p:nvGrpSpPr>
        <p:grpSpPr>
          <a:xfrm>
            <a:off x="4291286" y="2093602"/>
            <a:ext cx="3612402" cy="851327"/>
            <a:chOff x="0" y="-45"/>
            <a:chExt cx="1427122" cy="336327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1427122" cy="336282"/>
            </a:xfrm>
            <a:custGeom>
              <a:avLst/>
              <a:gdLst/>
              <a:ahLst/>
              <a:cxnLst/>
              <a:rect l="l" t="t" r="r" b="b"/>
              <a:pathLst>
                <a:path w="1427122" h="336282">
                  <a:moveTo>
                    <a:pt x="0" y="0"/>
                  </a:moveTo>
                  <a:lnTo>
                    <a:pt x="1427122" y="0"/>
                  </a:lnTo>
                  <a:lnTo>
                    <a:pt x="1427122" y="336282"/>
                  </a:lnTo>
                  <a:lnTo>
                    <a:pt x="0" y="336282"/>
                  </a:lnTo>
                  <a:close/>
                </a:path>
              </a:pathLst>
            </a:custGeom>
            <a:solidFill>
              <a:srgbClr val="68749B"/>
            </a:solidFill>
          </p:spPr>
        </p:sp>
        <p:sp>
          <p:nvSpPr>
            <p:cNvPr id="43" name="TextBox 43"/>
            <p:cNvSpPr txBox="1"/>
            <p:nvPr/>
          </p:nvSpPr>
          <p:spPr>
            <a:xfrm>
              <a:off x="0" y="-45"/>
              <a:ext cx="1426535" cy="3288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560"/>
                </a:lnSpc>
              </a:pPr>
              <a:r>
                <a:rPr lang="en-US" sz="1114" dirty="0">
                  <a:solidFill>
                    <a:srgbClr val="FFFFFF"/>
                  </a:solidFill>
                  <a:latin typeface="Aileron Heavy"/>
                </a:rPr>
                <a:t>Emergency Ambulance Services Joint Committee (EASC)</a:t>
              </a:r>
            </a:p>
          </p:txBody>
        </p:sp>
      </p:grp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D4B26FBF-D048-4164-B620-F02E3615876A}"/>
              </a:ext>
            </a:extLst>
          </p:cNvPr>
          <p:cNvCxnSpPr>
            <a:cxnSpLocks/>
          </p:cNvCxnSpPr>
          <p:nvPr/>
        </p:nvCxnSpPr>
        <p:spPr>
          <a:xfrm>
            <a:off x="2756201" y="3187822"/>
            <a:ext cx="0" cy="299176"/>
          </a:xfrm>
          <a:prstGeom prst="line">
            <a:avLst/>
          </a:prstGeom>
          <a:ln w="38100">
            <a:solidFill>
              <a:srgbClr val="D8B3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5"/>
          <p:cNvGrpSpPr/>
          <p:nvPr/>
        </p:nvGrpSpPr>
        <p:grpSpPr>
          <a:xfrm>
            <a:off x="1049187" y="3391694"/>
            <a:ext cx="3240612" cy="851888"/>
            <a:chOff x="0" y="-267"/>
            <a:chExt cx="1280242" cy="336549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1280242" cy="336282"/>
            </a:xfrm>
            <a:custGeom>
              <a:avLst/>
              <a:gdLst/>
              <a:ahLst/>
              <a:cxnLst/>
              <a:rect l="l" t="t" r="r" b="b"/>
              <a:pathLst>
                <a:path w="1280242" h="336282">
                  <a:moveTo>
                    <a:pt x="0" y="0"/>
                  </a:moveTo>
                  <a:lnTo>
                    <a:pt x="1280242" y="0"/>
                  </a:lnTo>
                  <a:lnTo>
                    <a:pt x="1280242" y="336282"/>
                  </a:lnTo>
                  <a:lnTo>
                    <a:pt x="0" y="336282"/>
                  </a:lnTo>
                  <a:close/>
                </a:path>
              </a:pathLst>
            </a:custGeom>
            <a:solidFill>
              <a:srgbClr val="315083"/>
            </a:solidFill>
          </p:spPr>
        </p:sp>
        <p:sp>
          <p:nvSpPr>
            <p:cNvPr id="37" name="TextBox 37"/>
            <p:cNvSpPr txBox="1"/>
            <p:nvPr/>
          </p:nvSpPr>
          <p:spPr>
            <a:xfrm>
              <a:off x="0" y="-267"/>
              <a:ext cx="1280242" cy="33632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560"/>
                </a:lnSpc>
              </a:pPr>
              <a:r>
                <a:rPr lang="en-US" sz="1114" dirty="0">
                  <a:solidFill>
                    <a:srgbClr val="FFFFFF"/>
                  </a:solidFill>
                  <a:latin typeface="Aileron Heavy"/>
                </a:rPr>
                <a:t>EASC  Management Group</a:t>
              </a:r>
            </a:p>
          </p:txBody>
        </p:sp>
      </p:grp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94BC717C-8747-44EE-A4E7-5FFD4BBFE5C7}"/>
              </a:ext>
            </a:extLst>
          </p:cNvPr>
          <p:cNvCxnSpPr>
            <a:cxnSpLocks/>
          </p:cNvCxnSpPr>
          <p:nvPr/>
        </p:nvCxnSpPr>
        <p:spPr>
          <a:xfrm>
            <a:off x="9525000" y="3200400"/>
            <a:ext cx="0" cy="299176"/>
          </a:xfrm>
          <a:prstGeom prst="line">
            <a:avLst/>
          </a:prstGeom>
          <a:ln w="38100">
            <a:solidFill>
              <a:srgbClr val="D8B3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2"/>
          <p:cNvGrpSpPr/>
          <p:nvPr/>
        </p:nvGrpSpPr>
        <p:grpSpPr>
          <a:xfrm>
            <a:off x="7902201" y="3392255"/>
            <a:ext cx="3240612" cy="851327"/>
            <a:chOff x="0" y="-45"/>
            <a:chExt cx="1280242" cy="336327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1280242" cy="336282"/>
            </a:xfrm>
            <a:custGeom>
              <a:avLst/>
              <a:gdLst/>
              <a:ahLst/>
              <a:cxnLst/>
              <a:rect l="l" t="t" r="r" b="b"/>
              <a:pathLst>
                <a:path w="1280242" h="336282">
                  <a:moveTo>
                    <a:pt x="0" y="0"/>
                  </a:moveTo>
                  <a:lnTo>
                    <a:pt x="1280242" y="0"/>
                  </a:lnTo>
                  <a:lnTo>
                    <a:pt x="1280242" y="336282"/>
                  </a:lnTo>
                  <a:lnTo>
                    <a:pt x="0" y="336282"/>
                  </a:lnTo>
                  <a:close/>
                </a:path>
              </a:pathLst>
            </a:custGeom>
            <a:solidFill>
              <a:srgbClr val="315083"/>
            </a:solidFill>
          </p:spPr>
        </p:sp>
        <p:sp>
          <p:nvSpPr>
            <p:cNvPr id="34" name="TextBox 34"/>
            <p:cNvSpPr txBox="1"/>
            <p:nvPr/>
          </p:nvSpPr>
          <p:spPr>
            <a:xfrm>
              <a:off x="0" y="-45"/>
              <a:ext cx="1276477" cy="33632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560"/>
                </a:lnSpc>
              </a:pPr>
              <a:r>
                <a:rPr lang="en-US" sz="1114" dirty="0">
                  <a:solidFill>
                    <a:srgbClr val="FFFFFF"/>
                  </a:solidFill>
                  <a:latin typeface="Aileron Heavy"/>
                </a:rPr>
                <a:t>Non-Emergency Patient Transport Service (NEPTS) Delivery Assurance Group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>
                <a:solidFill>
                  <a:srgbClr val="4C6484"/>
                </a:solidFill>
                <a:latin typeface="Montserrat Semi-Bold"/>
              </a:rPr>
              <a:t>EASC Partnership Arrangements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457123" flipH="1">
            <a:off x="9975079" y="-2196379"/>
            <a:ext cx="5174655" cy="5309814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 t="22775" b="20795"/>
          <a:stretch>
            <a:fillRect/>
          </a:stretch>
        </p:blipFill>
        <p:spPr>
          <a:xfrm>
            <a:off x="8894698" y="3835773"/>
            <a:ext cx="2611502" cy="89339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4428263" y="852369"/>
            <a:ext cx="2709314" cy="2709314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2646531" y="2794471"/>
            <a:ext cx="2709314" cy="2709314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5975816" y="2962775"/>
            <a:ext cx="2709314" cy="2709314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>
            <a:off x="156930" y="3940171"/>
            <a:ext cx="2194048" cy="674346"/>
            <a:chOff x="0" y="0"/>
            <a:chExt cx="2925397" cy="899127"/>
          </a:xfrm>
        </p:grpSpPr>
        <p:grpSp>
          <p:nvGrpSpPr>
            <p:cNvPr id="9" name="Group 9"/>
            <p:cNvGrpSpPr/>
            <p:nvPr/>
          </p:nvGrpSpPr>
          <p:grpSpPr>
            <a:xfrm rot="5400000">
              <a:off x="1013135" y="-1013135"/>
              <a:ext cx="899127" cy="2925397"/>
              <a:chOff x="0" y="0"/>
              <a:chExt cx="430706" cy="1401344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430706" cy="1401344"/>
              </a:xfrm>
              <a:custGeom>
                <a:avLst/>
                <a:gdLst/>
                <a:ahLst/>
                <a:cxnLst/>
                <a:rect l="l" t="t" r="r" b="b"/>
                <a:pathLst>
                  <a:path w="430706" h="1401344">
                    <a:moveTo>
                      <a:pt x="0" y="0"/>
                    </a:moveTo>
                    <a:lnTo>
                      <a:pt x="430706" y="0"/>
                    </a:lnTo>
                    <a:lnTo>
                      <a:pt x="430706" y="1401344"/>
                    </a:lnTo>
                    <a:lnTo>
                      <a:pt x="0" y="1401344"/>
                    </a:lnTo>
                    <a:close/>
                  </a:path>
                </a:pathLst>
              </a:custGeom>
              <a:solidFill>
                <a:srgbClr val="206488"/>
              </a:solidFill>
            </p:spPr>
          </p:sp>
        </p:grpSp>
        <p:pic>
          <p:nvPicPr>
            <p:cNvPr id="11" name="Picture 11"/>
            <p:cNvPicPr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>
            <a:xfrm>
              <a:off x="0" y="58033"/>
              <a:ext cx="2925397" cy="783061"/>
            </a:xfrm>
            <a:prstGeom prst="rect">
              <a:avLst/>
            </a:prstGeom>
          </p:spPr>
        </p:pic>
      </p:grpSp>
      <p:grpSp>
        <p:nvGrpSpPr>
          <p:cNvPr id="12" name="Group 12"/>
          <p:cNvGrpSpPr/>
          <p:nvPr/>
        </p:nvGrpSpPr>
        <p:grpSpPr>
          <a:xfrm rot="5400000">
            <a:off x="8428465" y="591926"/>
            <a:ext cx="674346" cy="2481232"/>
            <a:chOff x="0" y="0"/>
            <a:chExt cx="430706" cy="158476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430706" cy="1584769"/>
            </a:xfrm>
            <a:custGeom>
              <a:avLst/>
              <a:gdLst/>
              <a:ahLst/>
              <a:cxnLst/>
              <a:rect l="l" t="t" r="r" b="b"/>
              <a:pathLst>
                <a:path w="430706" h="1584769">
                  <a:moveTo>
                    <a:pt x="0" y="0"/>
                  </a:moveTo>
                  <a:lnTo>
                    <a:pt x="430706" y="0"/>
                  </a:lnTo>
                  <a:lnTo>
                    <a:pt x="430706" y="1584769"/>
                  </a:lnTo>
                  <a:lnTo>
                    <a:pt x="0" y="1584769"/>
                  </a:lnTo>
                  <a:close/>
                </a:path>
              </a:pathLst>
            </a:custGeom>
            <a:solidFill>
              <a:srgbClr val="3AB6BE"/>
            </a:solidFill>
          </p:spPr>
        </p:sp>
      </p:grpSp>
      <p:pic>
        <p:nvPicPr>
          <p:cNvPr id="14" name="Picture 14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7525022" y="1503866"/>
            <a:ext cx="2481232" cy="665850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20" name="Group 20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21" name="Freeform 21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22" name="TextBox 22"/>
          <p:cNvSpPr txBox="1"/>
          <p:nvPr/>
        </p:nvSpPr>
        <p:spPr>
          <a:xfrm>
            <a:off x="6568439" y="3514157"/>
            <a:ext cx="1524068" cy="1577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399" b="1" dirty="0">
                <a:solidFill>
                  <a:srgbClr val="000000"/>
                </a:solidFill>
                <a:latin typeface="Verdana"/>
              </a:rPr>
              <a:t>WAAC</a:t>
            </a:r>
          </a:p>
          <a:p>
            <a:pPr algn="ctr">
              <a:lnSpc>
                <a:spcPts val="1540"/>
              </a:lnSpc>
            </a:pPr>
            <a:r>
              <a:rPr lang="en-US" sz="1100" dirty="0">
                <a:solidFill>
                  <a:srgbClr val="000000"/>
                </a:solidFill>
                <a:latin typeface="Verdana"/>
              </a:rPr>
              <a:t>Charity’s strategic direction and objectives, aviation procurement opportunities and maximise utilisation of resources.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239154" y="3505200"/>
            <a:ext cx="1524068" cy="13917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399" b="1" dirty="0">
                <a:solidFill>
                  <a:srgbClr val="000000"/>
                </a:solidFill>
                <a:latin typeface="Verdana"/>
              </a:rPr>
              <a:t>EMRTS Cymru</a:t>
            </a:r>
          </a:p>
          <a:p>
            <a:pPr algn="ctr">
              <a:lnSpc>
                <a:spcPts val="1540"/>
              </a:lnSpc>
            </a:pPr>
            <a:r>
              <a:rPr lang="en-US" sz="1100" dirty="0">
                <a:solidFill>
                  <a:srgbClr val="000000"/>
                </a:solidFill>
                <a:latin typeface="Verdana"/>
              </a:rPr>
              <a:t>Delivering in line with agreed Commissioning Framework and Commissioning Intentions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5020886" y="1673696"/>
            <a:ext cx="1524068" cy="1006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399" b="1" dirty="0">
                <a:solidFill>
                  <a:srgbClr val="000000"/>
                </a:solidFill>
                <a:latin typeface="Verdana"/>
              </a:rPr>
              <a:t>EASC</a:t>
            </a:r>
            <a:endParaRPr lang="en-US" sz="1399" dirty="0">
              <a:solidFill>
                <a:srgbClr val="000000"/>
              </a:solidFill>
              <a:latin typeface="Verdana"/>
            </a:endParaRPr>
          </a:p>
          <a:p>
            <a:pPr algn="ctr">
              <a:lnSpc>
                <a:spcPts val="1540"/>
              </a:lnSpc>
            </a:pPr>
            <a:r>
              <a:rPr lang="en-US" sz="1100" dirty="0">
                <a:solidFill>
                  <a:srgbClr val="000000"/>
                </a:solidFill>
                <a:latin typeface="Verdana"/>
              </a:rPr>
              <a:t>Commissioning Framework and Commissioning Intentions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5887537" y="6366649"/>
            <a:ext cx="6169752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>
                <a:solidFill>
                  <a:srgbClr val="FFFFFF"/>
                </a:solidFill>
                <a:latin typeface="Aileron Heavy"/>
              </a:rPr>
              <a:t>Service Development Proposal</a:t>
            </a:r>
          </a:p>
        </p:txBody>
      </p:sp>
      <p:sp>
        <p:nvSpPr>
          <p:cNvPr id="28" name="TextBox 24">
            <a:extLst>
              <a:ext uri="{FF2B5EF4-FFF2-40B4-BE49-F238E27FC236}">
                <a16:creationId xmlns:a16="http://schemas.microsoft.com/office/drawing/2014/main" id="{063E51AF-5689-462E-889B-736F78D46902}"/>
              </a:ext>
            </a:extLst>
          </p:cNvPr>
          <p:cNvSpPr txBox="1"/>
          <p:nvPr/>
        </p:nvSpPr>
        <p:spPr>
          <a:xfrm>
            <a:off x="156930" y="4635042"/>
            <a:ext cx="2194048" cy="1655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540"/>
              </a:lnSpc>
            </a:pPr>
            <a:r>
              <a:rPr lang="en-US" sz="800" dirty="0">
                <a:solidFill>
                  <a:srgbClr val="000000"/>
                </a:solidFill>
                <a:latin typeface="Verdana"/>
              </a:rPr>
              <a:t>Clinicians, Medical Equipment</a:t>
            </a:r>
          </a:p>
        </p:txBody>
      </p:sp>
      <p:sp>
        <p:nvSpPr>
          <p:cNvPr id="29" name="TextBox 24">
            <a:extLst>
              <a:ext uri="{FF2B5EF4-FFF2-40B4-BE49-F238E27FC236}">
                <a16:creationId xmlns:a16="http://schemas.microsoft.com/office/drawing/2014/main" id="{C67F86C9-C30A-4E6F-9D27-E88376B6CC4B}"/>
              </a:ext>
            </a:extLst>
          </p:cNvPr>
          <p:cNvSpPr txBox="1"/>
          <p:nvPr/>
        </p:nvSpPr>
        <p:spPr>
          <a:xfrm>
            <a:off x="9220200" y="4724400"/>
            <a:ext cx="2194048" cy="2462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800" dirty="0">
                <a:solidFill>
                  <a:srgbClr val="000000"/>
                </a:solidFill>
                <a:latin typeface="Verdana"/>
              </a:rPr>
              <a:t>Airbases, Fuel, Engineers, Pilots, Helicopters, Rapid Response Vehicles</a:t>
            </a:r>
          </a:p>
        </p:txBody>
      </p:sp>
      <p:sp>
        <p:nvSpPr>
          <p:cNvPr id="30" name="TextBox 24">
            <a:extLst>
              <a:ext uri="{FF2B5EF4-FFF2-40B4-BE49-F238E27FC236}">
                <a16:creationId xmlns:a16="http://schemas.microsoft.com/office/drawing/2014/main" id="{95F5160F-0BBE-4059-8550-3D0ECDCFA7D4}"/>
              </a:ext>
            </a:extLst>
          </p:cNvPr>
          <p:cNvSpPr txBox="1"/>
          <p:nvPr/>
        </p:nvSpPr>
        <p:spPr>
          <a:xfrm>
            <a:off x="7668614" y="2245812"/>
            <a:ext cx="2194048" cy="12311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800" dirty="0">
                <a:solidFill>
                  <a:srgbClr val="000000"/>
                </a:solidFill>
                <a:latin typeface="Verdana"/>
              </a:rPr>
              <a:t>The commissioner, Independent oversight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9" y="190500"/>
            <a:ext cx="10156690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>
                <a:solidFill>
                  <a:srgbClr val="4C6484"/>
                </a:solidFill>
                <a:latin typeface="Montserrat Semi-Bold"/>
              </a:rPr>
              <a:t>EASC Commissioning Intentions</a:t>
            </a:r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 rot="-457123" flipH="1">
            <a:off x="9975079" y="-2196379"/>
            <a:ext cx="5174655" cy="5309814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887537" y="6366649"/>
            <a:ext cx="6169752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>
                <a:solidFill>
                  <a:srgbClr val="FFFFFF"/>
                </a:solidFill>
                <a:latin typeface="Aileron Heavy"/>
              </a:rPr>
              <a:t>Service Development Proposal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384379" y="810819"/>
            <a:ext cx="9846528" cy="49909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05897" lvl="1" indent="-202949">
              <a:lnSpc>
                <a:spcPts val="2632"/>
              </a:lnSpc>
              <a:buFont typeface="Arial"/>
              <a:buChar char="•"/>
            </a:pPr>
            <a:r>
              <a:rPr lang="en-US" sz="1880" dirty="0">
                <a:solidFill>
                  <a:srgbClr val="143752"/>
                </a:solidFill>
                <a:latin typeface="Aileron Regular"/>
              </a:rPr>
              <a:t>Collaborative commissioning approach.</a:t>
            </a:r>
          </a:p>
          <a:p>
            <a:pPr>
              <a:lnSpc>
                <a:spcPts val="2632"/>
              </a:lnSpc>
            </a:pPr>
            <a:endParaRPr lang="en-US" sz="1880" dirty="0">
              <a:solidFill>
                <a:srgbClr val="143752"/>
              </a:solidFill>
              <a:latin typeface="Aileron Regular"/>
            </a:endParaRPr>
          </a:p>
          <a:p>
            <a:pPr marL="405897" lvl="1" indent="-202949">
              <a:lnSpc>
                <a:spcPts val="2632"/>
              </a:lnSpc>
              <a:buFont typeface="Arial"/>
              <a:buChar char="•"/>
            </a:pPr>
            <a:r>
              <a:rPr lang="en-US" sz="1880" dirty="0">
                <a:solidFill>
                  <a:srgbClr val="143752"/>
                </a:solidFill>
                <a:latin typeface="Aileron Regular"/>
              </a:rPr>
              <a:t>Developed with health boards, setting out the strategic priorities of the Committee for the next financial year.</a:t>
            </a:r>
          </a:p>
          <a:p>
            <a:pPr>
              <a:lnSpc>
                <a:spcPts val="2632"/>
              </a:lnSpc>
            </a:pPr>
            <a:endParaRPr lang="en-US" sz="1880" dirty="0">
              <a:solidFill>
                <a:srgbClr val="143752"/>
              </a:solidFill>
              <a:latin typeface="Aileron Regular"/>
            </a:endParaRPr>
          </a:p>
          <a:p>
            <a:pPr marL="405897" lvl="1" indent="-202949">
              <a:lnSpc>
                <a:spcPts val="2632"/>
              </a:lnSpc>
              <a:buFont typeface="Arial"/>
              <a:buChar char="•"/>
            </a:pPr>
            <a:r>
              <a:rPr lang="en-US" sz="1880" dirty="0">
                <a:solidFill>
                  <a:srgbClr val="143752"/>
                </a:solidFill>
                <a:latin typeface="Aileron Regular"/>
              </a:rPr>
              <a:t>Focus on outcomes, value, quality and safety of service delivery and aim to ensure reasonable expectations for the ongoing improvement of these services.</a:t>
            </a:r>
          </a:p>
          <a:p>
            <a:pPr>
              <a:lnSpc>
                <a:spcPts val="2632"/>
              </a:lnSpc>
            </a:pPr>
            <a:endParaRPr lang="en-US" sz="1880" dirty="0">
              <a:solidFill>
                <a:srgbClr val="143752"/>
              </a:solidFill>
              <a:latin typeface="Aileron Regular"/>
            </a:endParaRPr>
          </a:p>
          <a:p>
            <a:pPr marL="405897" lvl="1" indent="-202949">
              <a:lnSpc>
                <a:spcPts val="2632"/>
              </a:lnSpc>
              <a:buFont typeface="Arial"/>
              <a:buChar char="•"/>
            </a:pPr>
            <a:r>
              <a:rPr lang="en-US" sz="1880" dirty="0">
                <a:solidFill>
                  <a:srgbClr val="143752"/>
                </a:solidFill>
                <a:latin typeface="Aileron Regular"/>
              </a:rPr>
              <a:t>For 2022-23, Commissioning Intentions are:</a:t>
            </a:r>
          </a:p>
          <a:p>
            <a:pPr marL="811795" lvl="2" indent="-270598">
              <a:lnSpc>
                <a:spcPts val="2632"/>
              </a:lnSpc>
              <a:buFont typeface="Arial"/>
              <a:buChar char="⚬"/>
            </a:pPr>
            <a:r>
              <a:rPr lang="en-US" sz="1400" dirty="0">
                <a:solidFill>
                  <a:srgbClr val="143752"/>
                </a:solidFill>
                <a:latin typeface="Aileron Regular"/>
              </a:rPr>
              <a:t>Service Expansion</a:t>
            </a:r>
          </a:p>
          <a:p>
            <a:pPr marL="811795" lvl="2" indent="-270598">
              <a:lnSpc>
                <a:spcPts val="2632"/>
              </a:lnSpc>
              <a:buFont typeface="Arial"/>
              <a:buChar char="⚬"/>
            </a:pPr>
            <a:r>
              <a:rPr lang="en-US" sz="1400" dirty="0">
                <a:solidFill>
                  <a:srgbClr val="143752"/>
                </a:solidFill>
                <a:latin typeface="Aileron Regular"/>
              </a:rPr>
              <a:t>Adult Critical Care Transfer Service (ACCTS)</a:t>
            </a:r>
          </a:p>
          <a:p>
            <a:pPr marL="811795" lvl="2" indent="-270598">
              <a:lnSpc>
                <a:spcPts val="2632"/>
              </a:lnSpc>
              <a:buFont typeface="Arial"/>
              <a:buChar char="⚬"/>
            </a:pPr>
            <a:r>
              <a:rPr lang="en-US" sz="1400" dirty="0">
                <a:solidFill>
                  <a:srgbClr val="143752"/>
                </a:solidFill>
                <a:latin typeface="Aileron Regular"/>
              </a:rPr>
              <a:t>Service Evaluation</a:t>
            </a:r>
          </a:p>
          <a:p>
            <a:pPr marL="811795" lvl="2" indent="-270598">
              <a:lnSpc>
                <a:spcPts val="2632"/>
              </a:lnSpc>
              <a:buFont typeface="Arial"/>
              <a:buChar char="⚬"/>
            </a:pPr>
            <a:r>
              <a:rPr lang="en-US" sz="1400" dirty="0">
                <a:solidFill>
                  <a:srgbClr val="143752"/>
                </a:solidFill>
                <a:latin typeface="Aileron Regular"/>
              </a:rPr>
              <a:t>System Transformation - An agreed commissioning intention for all commissioned services: A collaboratively developed demand and capacity strategy including the use of forecasting, modelling and health economic evaluations.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9" y="190500"/>
            <a:ext cx="10156690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>
                <a:solidFill>
                  <a:srgbClr val="4C6484"/>
                </a:solidFill>
                <a:latin typeface="Montserrat Semi-Bold"/>
              </a:rPr>
              <a:t>EASC Commissioning Framework</a:t>
            </a:r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 rot="-457123" flipH="1">
            <a:off x="9975079" y="-2196379"/>
            <a:ext cx="5174655" cy="5309814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887537" y="6366649"/>
            <a:ext cx="6169752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>
                <a:solidFill>
                  <a:srgbClr val="FFFFFF"/>
                </a:solidFill>
                <a:latin typeface="Aileron Heavy"/>
              </a:rPr>
              <a:t>Service Development Proposal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384379" y="1000119"/>
            <a:ext cx="9800578" cy="18192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r>
              <a:rPr lang="en-US" sz="1680" dirty="0">
                <a:solidFill>
                  <a:srgbClr val="143752"/>
                </a:solidFill>
                <a:latin typeface="Aileron Regular"/>
              </a:rPr>
              <a:t>EMRTS are commissioned </a:t>
            </a:r>
            <a:r>
              <a:rPr lang="en-US" sz="1680" dirty="0">
                <a:solidFill>
                  <a:srgbClr val="143752"/>
                </a:solidFill>
                <a:latin typeface="Aileron Regular Bold Italics"/>
              </a:rPr>
              <a:t>“to provide advanced decision making &amp; critical care for life or limb threatening emergencies that require transfer for time critical specialist treatment at an appropriate facility.”</a:t>
            </a:r>
          </a:p>
          <a:p>
            <a:pPr>
              <a:lnSpc>
                <a:spcPts val="2352"/>
              </a:lnSpc>
            </a:pPr>
            <a:endParaRPr lang="en-US" sz="1680" dirty="0">
              <a:solidFill>
                <a:srgbClr val="143752"/>
              </a:solidFill>
              <a:latin typeface="Aileron Regular Bold Italics"/>
            </a:endParaRP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r>
              <a:rPr lang="en-US" sz="1680" dirty="0">
                <a:solidFill>
                  <a:srgbClr val="143752"/>
                </a:solidFill>
                <a:latin typeface="Aileron Regular"/>
              </a:rPr>
              <a:t>Framework includes an evidenced set of care standards against the agreed EMRTS 5-step patient care pathway.</a:t>
            </a:r>
          </a:p>
        </p:txBody>
      </p:sp>
      <p:pic>
        <p:nvPicPr>
          <p:cNvPr id="60" name="Picture 59" descr="A picture containing text, businesscard&#10;&#10;Description automatically generated">
            <a:extLst>
              <a:ext uri="{FF2B5EF4-FFF2-40B4-BE49-F238E27FC236}">
                <a16:creationId xmlns:a16="http://schemas.microsoft.com/office/drawing/2014/main" id="{10DE2330-F28A-4D74-A617-AD0100B3F45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71" y="3124200"/>
            <a:ext cx="10541069" cy="248907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9" y="190500"/>
            <a:ext cx="10156690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>
                <a:solidFill>
                  <a:srgbClr val="4C6484"/>
                </a:solidFill>
                <a:latin typeface="Montserrat Semi-Bold"/>
              </a:rPr>
              <a:t>EASC Commissioning Framework</a:t>
            </a:r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 rot="-457123" flipH="1">
            <a:off x="9975079" y="-2196379"/>
            <a:ext cx="5174655" cy="5309814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887537" y="6366649"/>
            <a:ext cx="6169752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>
                <a:solidFill>
                  <a:srgbClr val="FFFFFF"/>
                </a:solidFill>
                <a:latin typeface="Aileron Heavy"/>
              </a:rPr>
              <a:t>Service Development Proposal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384379" y="990600"/>
            <a:ext cx="9800578" cy="33581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r>
              <a:rPr lang="en-US" sz="1680" dirty="0">
                <a:solidFill>
                  <a:srgbClr val="143752"/>
                </a:solidFill>
                <a:latin typeface="Aileron Regular"/>
              </a:rPr>
              <a:t>EMRTS developed to bring specific benefits to Wales:</a:t>
            </a:r>
          </a:p>
          <a:p>
            <a:pPr marL="725437" lvl="2" indent="-241812">
              <a:lnSpc>
                <a:spcPts val="2352"/>
              </a:lnSpc>
              <a:buFont typeface="Arial"/>
              <a:buChar char="⚬"/>
            </a:pPr>
            <a:r>
              <a:rPr lang="en-US" sz="1680" dirty="0">
                <a:solidFill>
                  <a:srgbClr val="143752"/>
                </a:solidFill>
                <a:latin typeface="Aileron Regular"/>
              </a:rPr>
              <a:t>Reductions in geographical inequity for patients with critical care needs.</a:t>
            </a:r>
          </a:p>
          <a:p>
            <a:pPr marL="725437" lvl="2" indent="-241812">
              <a:lnSpc>
                <a:spcPts val="2352"/>
              </a:lnSpc>
              <a:buFont typeface="Arial"/>
              <a:buChar char="⚬"/>
            </a:pPr>
            <a:r>
              <a:rPr lang="en-US" sz="1680" dirty="0">
                <a:solidFill>
                  <a:srgbClr val="143752"/>
                </a:solidFill>
                <a:latin typeface="Aileron Regular"/>
              </a:rPr>
              <a:t>Health gains by improving clinical outcomes.</a:t>
            </a:r>
          </a:p>
          <a:p>
            <a:pPr marL="725437" lvl="2" indent="-241812">
              <a:lnSpc>
                <a:spcPts val="2352"/>
              </a:lnSpc>
              <a:buFont typeface="Arial"/>
              <a:buChar char="⚬"/>
            </a:pPr>
            <a:r>
              <a:rPr lang="en-US" sz="1680" dirty="0">
                <a:solidFill>
                  <a:srgbClr val="143752"/>
                </a:solidFill>
                <a:latin typeface="Aileron Regular"/>
              </a:rPr>
              <a:t>Improved clinical and skills sustainability – improving the clinical skills, recruitment and retention in key acute care areas.</a:t>
            </a: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endParaRPr lang="en-US" sz="1680" dirty="0">
              <a:solidFill>
                <a:srgbClr val="143752"/>
              </a:solidFill>
              <a:latin typeface="Aileron Regular"/>
            </a:endParaRP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r>
              <a:rPr lang="en-US" sz="1680" dirty="0">
                <a:solidFill>
                  <a:srgbClr val="143752"/>
                </a:solidFill>
                <a:latin typeface="Aileron Regular"/>
              </a:rPr>
              <a:t>The service has two main areas of activity:</a:t>
            </a:r>
          </a:p>
          <a:p>
            <a:pPr marL="725437" lvl="2" indent="-241812">
              <a:lnSpc>
                <a:spcPts val="2352"/>
              </a:lnSpc>
              <a:buFont typeface="Arial"/>
              <a:buChar char="⚬"/>
            </a:pPr>
            <a:r>
              <a:rPr lang="en-US" sz="1680" dirty="0">
                <a:solidFill>
                  <a:srgbClr val="143752"/>
                </a:solidFill>
                <a:latin typeface="Aileron Regular"/>
              </a:rPr>
              <a:t>Pre-hospital critical care for all age groups (i.e. interventions/decisions that are outside standard paramedic practice).</a:t>
            </a:r>
          </a:p>
          <a:p>
            <a:pPr marL="725437" lvl="2" indent="-241812">
              <a:lnSpc>
                <a:spcPts val="2352"/>
              </a:lnSpc>
              <a:buFont typeface="Arial"/>
              <a:buChar char="⚬"/>
            </a:pPr>
            <a:r>
              <a:rPr lang="en-US" sz="1680" dirty="0">
                <a:solidFill>
                  <a:srgbClr val="143752"/>
                </a:solidFill>
                <a:latin typeface="Aileron Regular"/>
              </a:rPr>
              <a:t>Undertaking time-critical, life or limb-threatening adult and paediatric transfers from peripheral </a:t>
            </a:r>
            <a:r>
              <a:rPr lang="en-US" sz="1680" dirty="0" err="1">
                <a:solidFill>
                  <a:srgbClr val="143752"/>
                </a:solidFill>
                <a:latin typeface="Aileron Regular"/>
              </a:rPr>
              <a:t>centres</a:t>
            </a:r>
            <a:r>
              <a:rPr lang="en-US" sz="1680" dirty="0">
                <a:solidFill>
                  <a:srgbClr val="143752"/>
                </a:solidFill>
                <a:latin typeface="Aileron Regular"/>
              </a:rPr>
              <a:t> for patients requiring specialist intervention at the receiving hospital. </a:t>
            </a:r>
          </a:p>
        </p:txBody>
      </p:sp>
      <p:pic>
        <p:nvPicPr>
          <p:cNvPr id="56" name="Picture 55" descr="A picture containing text, businesscard&#10;&#10;Description automatically generated">
            <a:extLst>
              <a:ext uri="{FF2B5EF4-FFF2-40B4-BE49-F238E27FC236}">
                <a16:creationId xmlns:a16="http://schemas.microsoft.com/office/drawing/2014/main" id="{D068677B-2EBF-41E2-93A8-5440C812E67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22" y="4534938"/>
            <a:ext cx="6230929" cy="147131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EMRTS: Average Day</a:t>
            </a: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2514600" y="2224088"/>
            <a:ext cx="1676207" cy="588998"/>
            <a:chOff x="0" y="0"/>
            <a:chExt cx="2234942" cy="785330"/>
          </a:xfrm>
        </p:grpSpPr>
        <p:sp>
          <p:nvSpPr>
            <p:cNvPr id="11" name="TextBox 11"/>
            <p:cNvSpPr txBox="1"/>
            <p:nvPr/>
          </p:nvSpPr>
          <p:spPr>
            <a:xfrm>
              <a:off x="0" y="-19050"/>
              <a:ext cx="2234942" cy="3640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>
                  <a:solidFill>
                    <a:srgbClr val="315083"/>
                  </a:solidFill>
                  <a:latin typeface="Helveticish Bold"/>
                </a:rPr>
                <a:t>140</a:t>
              </a: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376161"/>
              <a:ext cx="2063873" cy="4091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>
                  <a:solidFill>
                    <a:srgbClr val="315083"/>
                  </a:solidFill>
                  <a:latin typeface="Helveticish"/>
                </a:rPr>
                <a:t>999 calls triaged for deployment by EMRTS</a:t>
              </a:r>
            </a:p>
          </p:txBody>
        </p:sp>
      </p:grpSp>
      <p:pic>
        <p:nvPicPr>
          <p:cNvPr id="14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 rot="-457123" flipH="1">
            <a:off x="9975079" y="-2196379"/>
            <a:ext cx="5174655" cy="5309814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6546000" y="5126002"/>
            <a:ext cx="1676207" cy="588998"/>
            <a:chOff x="0" y="0"/>
            <a:chExt cx="2234942" cy="785330"/>
          </a:xfrm>
        </p:grpSpPr>
        <p:sp>
          <p:nvSpPr>
            <p:cNvPr id="16" name="TextBox 16"/>
            <p:cNvSpPr txBox="1"/>
            <p:nvPr/>
          </p:nvSpPr>
          <p:spPr>
            <a:xfrm>
              <a:off x="0" y="-19050"/>
              <a:ext cx="2234942" cy="3640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>
                  <a:solidFill>
                    <a:srgbClr val="315083"/>
                  </a:solidFill>
                  <a:latin typeface="Helveticish Bold"/>
                </a:rPr>
                <a:t>5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376161"/>
              <a:ext cx="2063873" cy="4091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 dirty="0">
                  <a:solidFill>
                    <a:srgbClr val="315083"/>
                  </a:solidFill>
                  <a:latin typeface="Helveticish"/>
                </a:rPr>
                <a:t>Patients received critical care by EMRTS</a:t>
              </a:r>
            </a:p>
          </p:txBody>
        </p:sp>
      </p:grpSp>
      <p:sp>
        <p:nvSpPr>
          <p:cNvPr id="18" name="AutoShape 18"/>
          <p:cNvSpPr/>
          <p:nvPr/>
        </p:nvSpPr>
        <p:spPr>
          <a:xfrm>
            <a:off x="4062505" y="2518586"/>
            <a:ext cx="661891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19" name="AutoShape 19"/>
          <p:cNvSpPr/>
          <p:nvPr/>
        </p:nvSpPr>
        <p:spPr>
          <a:xfrm flipV="1">
            <a:off x="6625400" y="2518585"/>
            <a:ext cx="2518794" cy="1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20" name="AutoShape 20"/>
          <p:cNvSpPr/>
          <p:nvPr/>
        </p:nvSpPr>
        <p:spPr>
          <a:xfrm rot="5400000">
            <a:off x="9763455" y="3280060"/>
            <a:ext cx="519738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21" name="AutoShape 21"/>
          <p:cNvSpPr/>
          <p:nvPr/>
        </p:nvSpPr>
        <p:spPr>
          <a:xfrm rot="5400000">
            <a:off x="5168971" y="3373590"/>
            <a:ext cx="776605" cy="10416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22" name="AutoShape 22"/>
          <p:cNvSpPr/>
          <p:nvPr/>
        </p:nvSpPr>
        <p:spPr>
          <a:xfrm rot="3008972">
            <a:off x="8204823" y="4827566"/>
            <a:ext cx="519738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23" name="AutoShape 23"/>
          <p:cNvSpPr/>
          <p:nvPr/>
        </p:nvSpPr>
        <p:spPr>
          <a:xfrm rot="7263203">
            <a:off x="7320076" y="4874499"/>
            <a:ext cx="519738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26" name="AutoShape 26"/>
          <p:cNvSpPr/>
          <p:nvPr/>
        </p:nvSpPr>
        <p:spPr>
          <a:xfrm rot="5400000">
            <a:off x="204620" y="2490161"/>
            <a:ext cx="1674705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grpSp>
        <p:nvGrpSpPr>
          <p:cNvPr id="27" name="Group 27"/>
          <p:cNvGrpSpPr/>
          <p:nvPr/>
        </p:nvGrpSpPr>
        <p:grpSpPr>
          <a:xfrm>
            <a:off x="2514600" y="1034979"/>
            <a:ext cx="1676207" cy="590463"/>
            <a:chOff x="0" y="-19050"/>
            <a:chExt cx="2234942" cy="787284"/>
          </a:xfrm>
        </p:grpSpPr>
        <p:sp>
          <p:nvSpPr>
            <p:cNvPr id="28" name="TextBox 28"/>
            <p:cNvSpPr txBox="1"/>
            <p:nvPr/>
          </p:nvSpPr>
          <p:spPr>
            <a:xfrm>
              <a:off x="0" y="-19050"/>
              <a:ext cx="2234942" cy="3640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>
                  <a:solidFill>
                    <a:srgbClr val="315083"/>
                  </a:solidFill>
                  <a:latin typeface="Helveticish Bold"/>
                </a:rPr>
                <a:t>1,100</a:t>
              </a:r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376161"/>
              <a:ext cx="2063873" cy="3920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 dirty="0">
                  <a:solidFill>
                    <a:srgbClr val="315083"/>
                  </a:solidFill>
                  <a:latin typeface="Helveticish"/>
                </a:rPr>
                <a:t>999 calls screened by EMRTS</a:t>
              </a:r>
            </a:p>
          </p:txBody>
        </p:sp>
      </p:grpSp>
      <p:pic>
        <p:nvPicPr>
          <p:cNvPr id="30" name="Picture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3352800" y="1057216"/>
            <a:ext cx="384641" cy="210241"/>
          </a:xfrm>
          <a:prstGeom prst="rect">
            <a:avLst/>
          </a:prstGeom>
        </p:spPr>
      </p:pic>
      <p:grpSp>
        <p:nvGrpSpPr>
          <p:cNvPr id="31" name="Group 31"/>
          <p:cNvGrpSpPr/>
          <p:nvPr/>
        </p:nvGrpSpPr>
        <p:grpSpPr>
          <a:xfrm>
            <a:off x="2530992" y="3042948"/>
            <a:ext cx="1676207" cy="744352"/>
            <a:chOff x="0" y="-19050"/>
            <a:chExt cx="2234942" cy="992468"/>
          </a:xfrm>
        </p:grpSpPr>
        <p:sp>
          <p:nvSpPr>
            <p:cNvPr id="32" name="TextBox 32"/>
            <p:cNvSpPr txBox="1"/>
            <p:nvPr/>
          </p:nvSpPr>
          <p:spPr>
            <a:xfrm>
              <a:off x="0" y="-19050"/>
              <a:ext cx="2234942" cy="3640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>
                  <a:solidFill>
                    <a:srgbClr val="315083"/>
                  </a:solidFill>
                  <a:latin typeface="Helveticish Bold"/>
                </a:rPr>
                <a:t>87</a:t>
              </a:r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0" y="376161"/>
              <a:ext cx="2063873" cy="59725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 dirty="0">
                  <a:solidFill>
                    <a:srgbClr val="315083"/>
                  </a:solidFill>
                  <a:latin typeface="Helveticish"/>
                </a:rPr>
                <a:t>Other incoming calls triaged for deployment by EMRTS </a:t>
              </a:r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4871565" y="2209800"/>
            <a:ext cx="1676207" cy="590464"/>
            <a:chOff x="0" y="-19051"/>
            <a:chExt cx="2234942" cy="787285"/>
          </a:xfrm>
        </p:grpSpPr>
        <p:sp>
          <p:nvSpPr>
            <p:cNvPr id="35" name="TextBox 35"/>
            <p:cNvSpPr txBox="1"/>
            <p:nvPr/>
          </p:nvSpPr>
          <p:spPr>
            <a:xfrm>
              <a:off x="0" y="-19051"/>
              <a:ext cx="2234942" cy="3419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 dirty="0">
                  <a:solidFill>
                    <a:srgbClr val="315083"/>
                  </a:solidFill>
                  <a:latin typeface="Helveticish Bold"/>
                </a:rPr>
                <a:t>13</a:t>
              </a:r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376161"/>
              <a:ext cx="2063873" cy="3920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 dirty="0">
                  <a:solidFill>
                    <a:srgbClr val="315083"/>
                  </a:solidFill>
                  <a:latin typeface="Helveticish"/>
                </a:rPr>
                <a:t>Calls identified as EMRTS appropriate following triage</a:t>
              </a:r>
            </a:p>
          </p:txBody>
        </p:sp>
      </p:grpSp>
      <p:grpSp>
        <p:nvGrpSpPr>
          <p:cNvPr id="37" name="Group 37"/>
          <p:cNvGrpSpPr/>
          <p:nvPr/>
        </p:nvGrpSpPr>
        <p:grpSpPr>
          <a:xfrm>
            <a:off x="9449186" y="2195512"/>
            <a:ext cx="1676207" cy="590464"/>
            <a:chOff x="0" y="-19050"/>
            <a:chExt cx="2234942" cy="787284"/>
          </a:xfrm>
        </p:grpSpPr>
        <p:sp>
          <p:nvSpPr>
            <p:cNvPr id="38" name="TextBox 38"/>
            <p:cNvSpPr txBox="1"/>
            <p:nvPr/>
          </p:nvSpPr>
          <p:spPr>
            <a:xfrm>
              <a:off x="0" y="-19050"/>
              <a:ext cx="2234942" cy="3640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>
                  <a:solidFill>
                    <a:srgbClr val="315083"/>
                  </a:solidFill>
                  <a:latin typeface="Helveticish Bold"/>
                </a:rPr>
                <a:t>3</a:t>
              </a:r>
            </a:p>
          </p:txBody>
        </p:sp>
        <p:sp>
          <p:nvSpPr>
            <p:cNvPr id="39" name="TextBox 39"/>
            <p:cNvSpPr txBox="1"/>
            <p:nvPr/>
          </p:nvSpPr>
          <p:spPr>
            <a:xfrm>
              <a:off x="0" y="376161"/>
              <a:ext cx="2063873" cy="3920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 dirty="0">
                  <a:solidFill>
                    <a:srgbClr val="315083"/>
                  </a:solidFill>
                  <a:latin typeface="Helveticish"/>
                </a:rPr>
                <a:t>cases of unmet need</a:t>
              </a:r>
            </a:p>
            <a:p>
              <a:pPr algn="l">
                <a:lnSpc>
                  <a:spcPts val="1229"/>
                </a:lnSpc>
              </a:pPr>
              <a:r>
                <a:rPr lang="en-US" sz="848" spc="59" dirty="0">
                  <a:solidFill>
                    <a:srgbClr val="315083"/>
                  </a:solidFill>
                  <a:latin typeface="Helveticish"/>
                </a:rPr>
                <a:t>(no resource to send) </a:t>
              </a:r>
            </a:p>
          </p:txBody>
        </p:sp>
      </p:grpSp>
      <p:grpSp>
        <p:nvGrpSpPr>
          <p:cNvPr id="40" name="Group 40"/>
          <p:cNvGrpSpPr/>
          <p:nvPr/>
        </p:nvGrpSpPr>
        <p:grpSpPr>
          <a:xfrm>
            <a:off x="7315393" y="3819832"/>
            <a:ext cx="1676207" cy="588998"/>
            <a:chOff x="0" y="0"/>
            <a:chExt cx="2234942" cy="785330"/>
          </a:xfrm>
        </p:grpSpPr>
        <p:sp>
          <p:nvSpPr>
            <p:cNvPr id="41" name="TextBox 41"/>
            <p:cNvSpPr txBox="1"/>
            <p:nvPr/>
          </p:nvSpPr>
          <p:spPr>
            <a:xfrm>
              <a:off x="0" y="-19050"/>
              <a:ext cx="2234942" cy="3640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>
                  <a:solidFill>
                    <a:srgbClr val="315083"/>
                  </a:solidFill>
                  <a:latin typeface="Helveticish Bold"/>
                </a:rPr>
                <a:t>8</a:t>
              </a:r>
            </a:p>
          </p:txBody>
        </p:sp>
        <p:sp>
          <p:nvSpPr>
            <p:cNvPr id="42" name="TextBox 42"/>
            <p:cNvSpPr txBox="1"/>
            <p:nvPr/>
          </p:nvSpPr>
          <p:spPr>
            <a:xfrm>
              <a:off x="0" y="376161"/>
              <a:ext cx="2063873" cy="4091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>
                  <a:solidFill>
                    <a:srgbClr val="315083"/>
                  </a:solidFill>
                  <a:latin typeface="Helveticish"/>
                </a:rPr>
                <a:t>allocated calls attended scene by EMRTS</a:t>
              </a:r>
            </a:p>
          </p:txBody>
        </p:sp>
      </p:grpSp>
      <p:grpSp>
        <p:nvGrpSpPr>
          <p:cNvPr id="43" name="Group 43"/>
          <p:cNvGrpSpPr/>
          <p:nvPr/>
        </p:nvGrpSpPr>
        <p:grpSpPr>
          <a:xfrm>
            <a:off x="8382193" y="5111714"/>
            <a:ext cx="1676207" cy="590464"/>
            <a:chOff x="0" y="-19050"/>
            <a:chExt cx="2234942" cy="787284"/>
          </a:xfrm>
        </p:grpSpPr>
        <p:sp>
          <p:nvSpPr>
            <p:cNvPr id="44" name="TextBox 44"/>
            <p:cNvSpPr txBox="1"/>
            <p:nvPr/>
          </p:nvSpPr>
          <p:spPr>
            <a:xfrm>
              <a:off x="0" y="-19050"/>
              <a:ext cx="2234942" cy="3640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>
                  <a:solidFill>
                    <a:srgbClr val="315083"/>
                  </a:solidFill>
                  <a:latin typeface="Helveticish Bold"/>
                </a:rPr>
                <a:t>3</a:t>
              </a:r>
            </a:p>
          </p:txBody>
        </p:sp>
        <p:sp>
          <p:nvSpPr>
            <p:cNvPr id="45" name="TextBox 45"/>
            <p:cNvSpPr txBox="1"/>
            <p:nvPr/>
          </p:nvSpPr>
          <p:spPr>
            <a:xfrm>
              <a:off x="0" y="376161"/>
              <a:ext cx="2063873" cy="3920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 dirty="0">
                  <a:solidFill>
                    <a:srgbClr val="315083"/>
                  </a:solidFill>
                  <a:latin typeface="Helveticish"/>
                </a:rPr>
                <a:t>Patients received enhanced care by EMRTS</a:t>
              </a:r>
            </a:p>
          </p:txBody>
        </p:sp>
      </p:grpSp>
      <p:pic>
        <p:nvPicPr>
          <p:cNvPr id="46" name="Picture 4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3425359" y="2228159"/>
            <a:ext cx="384641" cy="210241"/>
          </a:xfrm>
          <a:prstGeom prst="rect">
            <a:avLst/>
          </a:prstGeom>
        </p:spPr>
      </p:pic>
      <p:pic>
        <p:nvPicPr>
          <p:cNvPr id="48" name="Picture 4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5863759" y="2228159"/>
            <a:ext cx="384641" cy="210241"/>
          </a:xfrm>
          <a:prstGeom prst="rect">
            <a:avLst/>
          </a:prstGeom>
        </p:spPr>
      </p:pic>
      <p:pic>
        <p:nvPicPr>
          <p:cNvPr id="50" name="Picture 5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8261889" y="3881556"/>
            <a:ext cx="384641" cy="210241"/>
          </a:xfrm>
          <a:prstGeom prst="rect">
            <a:avLst/>
          </a:prstGeom>
        </p:spPr>
      </p:pic>
      <p:pic>
        <p:nvPicPr>
          <p:cNvPr id="51" name="Picture 5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9506588" y="5172152"/>
            <a:ext cx="384641" cy="210241"/>
          </a:xfrm>
          <a:prstGeom prst="rect">
            <a:avLst/>
          </a:prstGeom>
        </p:spPr>
      </p:pic>
      <p:pic>
        <p:nvPicPr>
          <p:cNvPr id="52" name="Picture 5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7579945" y="5172152"/>
            <a:ext cx="384641" cy="210241"/>
          </a:xfrm>
          <a:prstGeom prst="rect">
            <a:avLst/>
          </a:prstGeom>
        </p:spPr>
      </p:pic>
      <p:grpSp>
        <p:nvGrpSpPr>
          <p:cNvPr id="53" name="Group 53"/>
          <p:cNvGrpSpPr/>
          <p:nvPr/>
        </p:nvGrpSpPr>
        <p:grpSpPr>
          <a:xfrm>
            <a:off x="336594" y="1049266"/>
            <a:ext cx="1676207" cy="436381"/>
            <a:chOff x="0" y="0"/>
            <a:chExt cx="2234942" cy="581841"/>
          </a:xfrm>
        </p:grpSpPr>
        <p:sp>
          <p:nvSpPr>
            <p:cNvPr id="54" name="TextBox 54"/>
            <p:cNvSpPr txBox="1"/>
            <p:nvPr/>
          </p:nvSpPr>
          <p:spPr>
            <a:xfrm>
              <a:off x="0" y="-19050"/>
              <a:ext cx="2234942" cy="3640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>
                  <a:solidFill>
                    <a:srgbClr val="315083"/>
                  </a:solidFill>
                  <a:latin typeface="Helveticish Bold"/>
                </a:rPr>
                <a:t>1,300</a:t>
              </a:r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0" y="376161"/>
              <a:ext cx="2063873" cy="2056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>
                  <a:solidFill>
                    <a:srgbClr val="315083"/>
                  </a:solidFill>
                  <a:latin typeface="Helveticish"/>
                </a:rPr>
                <a:t>999 calls received by WAST</a:t>
              </a:r>
            </a:p>
          </p:txBody>
        </p:sp>
      </p:grpSp>
      <p:pic>
        <p:nvPicPr>
          <p:cNvPr id="56" name="Picture 5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rcRect/>
          <a:stretch>
            <a:fillRect/>
          </a:stretch>
        </p:blipFill>
        <p:spPr>
          <a:xfrm>
            <a:off x="1616700" y="1112697"/>
            <a:ext cx="237283" cy="173810"/>
          </a:xfrm>
          <a:prstGeom prst="rect">
            <a:avLst/>
          </a:prstGeom>
        </p:spPr>
      </p:pic>
      <p:sp>
        <p:nvSpPr>
          <p:cNvPr id="57" name="TextBox 57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59" name="TextBox 59"/>
          <p:cNvSpPr txBox="1"/>
          <p:nvPr/>
        </p:nvSpPr>
        <p:spPr>
          <a:xfrm>
            <a:off x="5887537" y="6366649"/>
            <a:ext cx="6169752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>
                <a:solidFill>
                  <a:srgbClr val="FFFFFF"/>
                </a:solidFill>
                <a:latin typeface="Aileron Heavy"/>
              </a:rPr>
              <a:t>Service Development Proposal</a:t>
            </a:r>
          </a:p>
        </p:txBody>
      </p:sp>
      <p:grpSp>
        <p:nvGrpSpPr>
          <p:cNvPr id="61" name="Group 61"/>
          <p:cNvGrpSpPr/>
          <p:nvPr/>
        </p:nvGrpSpPr>
        <p:grpSpPr>
          <a:xfrm>
            <a:off x="336594" y="3522775"/>
            <a:ext cx="1797006" cy="898241"/>
            <a:chOff x="0" y="-19050"/>
            <a:chExt cx="2396007" cy="1197653"/>
          </a:xfrm>
        </p:grpSpPr>
        <p:sp>
          <p:nvSpPr>
            <p:cNvPr id="62" name="TextBox 62"/>
            <p:cNvSpPr txBox="1"/>
            <p:nvPr/>
          </p:nvSpPr>
          <p:spPr>
            <a:xfrm>
              <a:off x="0" y="-19050"/>
              <a:ext cx="2234942" cy="3640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>
                  <a:solidFill>
                    <a:srgbClr val="315083"/>
                  </a:solidFill>
                  <a:latin typeface="Helveticish Bold"/>
                </a:rPr>
                <a:t>NOTE</a:t>
              </a:r>
            </a:p>
          </p:txBody>
        </p:sp>
        <p:sp>
          <p:nvSpPr>
            <p:cNvPr id="63" name="TextBox 63"/>
            <p:cNvSpPr txBox="1"/>
            <p:nvPr/>
          </p:nvSpPr>
          <p:spPr>
            <a:xfrm>
              <a:off x="0" y="376162"/>
              <a:ext cx="2396007" cy="80244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 dirty="0">
                  <a:solidFill>
                    <a:srgbClr val="315083"/>
                  </a:solidFill>
                  <a:latin typeface="Helveticish Bold"/>
                </a:rPr>
                <a:t>Welsh Ambulance Services allocated the nearest available resource regardless of EMRTS deployment</a:t>
              </a:r>
            </a:p>
          </p:txBody>
        </p:sp>
      </p:grpSp>
      <p:pic>
        <p:nvPicPr>
          <p:cNvPr id="64" name="Picture 6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rcRect/>
          <a:stretch>
            <a:fillRect/>
          </a:stretch>
        </p:blipFill>
        <p:spPr>
          <a:xfrm>
            <a:off x="1828800" y="3565638"/>
            <a:ext cx="237283" cy="173810"/>
          </a:xfrm>
          <a:prstGeom prst="rect">
            <a:avLst/>
          </a:prstGeom>
        </p:spPr>
      </p:pic>
      <p:grpSp>
        <p:nvGrpSpPr>
          <p:cNvPr id="65" name="Group 65"/>
          <p:cNvGrpSpPr/>
          <p:nvPr/>
        </p:nvGrpSpPr>
        <p:grpSpPr>
          <a:xfrm>
            <a:off x="9406536" y="3744716"/>
            <a:ext cx="1947264" cy="744352"/>
            <a:chOff x="-609857" y="-19050"/>
            <a:chExt cx="3250942" cy="992469"/>
          </a:xfrm>
        </p:grpSpPr>
        <p:sp>
          <p:nvSpPr>
            <p:cNvPr id="66" name="TextBox 66"/>
            <p:cNvSpPr txBox="1"/>
            <p:nvPr/>
          </p:nvSpPr>
          <p:spPr>
            <a:xfrm>
              <a:off x="-609857" y="-19050"/>
              <a:ext cx="2234942" cy="36404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 dirty="0">
                  <a:solidFill>
                    <a:srgbClr val="315083"/>
                  </a:solidFill>
                  <a:latin typeface="Helveticish Bold"/>
                </a:rPr>
                <a:t>NOTE</a:t>
              </a:r>
            </a:p>
          </p:txBody>
        </p:sp>
        <p:sp>
          <p:nvSpPr>
            <p:cNvPr id="67" name="TextBox 67"/>
            <p:cNvSpPr txBox="1"/>
            <p:nvPr/>
          </p:nvSpPr>
          <p:spPr>
            <a:xfrm>
              <a:off x="-609857" y="376162"/>
              <a:ext cx="3250942" cy="59725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 dirty="0">
                  <a:solidFill>
                    <a:srgbClr val="315083"/>
                  </a:solidFill>
                  <a:latin typeface="Helveticish Bold"/>
                </a:rPr>
                <a:t>Welsh Ambulance Services allocated the nearest available resource regardless of EMRTS deployment</a:t>
              </a:r>
            </a:p>
          </p:txBody>
        </p:sp>
      </p:grpSp>
      <p:pic>
        <p:nvPicPr>
          <p:cNvPr id="68" name="Picture 6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rcRect/>
          <a:stretch>
            <a:fillRect/>
          </a:stretch>
        </p:blipFill>
        <p:spPr>
          <a:xfrm>
            <a:off x="10896600" y="3787579"/>
            <a:ext cx="237283" cy="173810"/>
          </a:xfrm>
          <a:prstGeom prst="rect">
            <a:avLst/>
          </a:prstGeom>
        </p:spPr>
      </p:pic>
      <p:sp>
        <p:nvSpPr>
          <p:cNvPr id="69" name="AutoShape 26">
            <a:extLst>
              <a:ext uri="{FF2B5EF4-FFF2-40B4-BE49-F238E27FC236}">
                <a16:creationId xmlns:a16="http://schemas.microsoft.com/office/drawing/2014/main" id="{7BB303B6-726E-4D8D-B9A0-112511D30AA2}"/>
              </a:ext>
            </a:extLst>
          </p:cNvPr>
          <p:cNvSpPr/>
          <p:nvPr/>
        </p:nvSpPr>
        <p:spPr>
          <a:xfrm rot="5400000">
            <a:off x="3013210" y="1867503"/>
            <a:ext cx="401287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F95F0866-E915-489E-923C-D6FD7C0DF98B}"/>
              </a:ext>
            </a:extLst>
          </p:cNvPr>
          <p:cNvCxnSpPr>
            <a:cxnSpLocks/>
          </p:cNvCxnSpPr>
          <p:nvPr/>
        </p:nvCxnSpPr>
        <p:spPr>
          <a:xfrm>
            <a:off x="4279717" y="2506209"/>
            <a:ext cx="0" cy="95258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A3226F0-C146-40D9-8D30-1700770C994F}"/>
              </a:ext>
            </a:extLst>
          </p:cNvPr>
          <p:cNvCxnSpPr>
            <a:cxnSpLocks/>
          </p:cNvCxnSpPr>
          <p:nvPr/>
        </p:nvCxnSpPr>
        <p:spPr>
          <a:xfrm flipH="1">
            <a:off x="4062505" y="3472983"/>
            <a:ext cx="226936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AutoShape 25">
            <a:extLst>
              <a:ext uri="{FF2B5EF4-FFF2-40B4-BE49-F238E27FC236}">
                <a16:creationId xmlns:a16="http://schemas.microsoft.com/office/drawing/2014/main" id="{A234E943-4CCB-45AD-817D-14ECD87FB7B6}"/>
              </a:ext>
            </a:extLst>
          </p:cNvPr>
          <p:cNvSpPr/>
          <p:nvPr/>
        </p:nvSpPr>
        <p:spPr>
          <a:xfrm flipV="1">
            <a:off x="1994675" y="1265919"/>
            <a:ext cx="291325" cy="1538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grpSp>
        <p:nvGrpSpPr>
          <p:cNvPr id="79" name="Group 34">
            <a:extLst>
              <a:ext uri="{FF2B5EF4-FFF2-40B4-BE49-F238E27FC236}">
                <a16:creationId xmlns:a16="http://schemas.microsoft.com/office/drawing/2014/main" id="{7CD0FB59-F1CA-4FB8-A8E9-DAB81CCC8B21}"/>
              </a:ext>
            </a:extLst>
          </p:cNvPr>
          <p:cNvGrpSpPr/>
          <p:nvPr/>
        </p:nvGrpSpPr>
        <p:grpSpPr>
          <a:xfrm>
            <a:off x="4871565" y="3837373"/>
            <a:ext cx="1676207" cy="590464"/>
            <a:chOff x="0" y="-19051"/>
            <a:chExt cx="2234942" cy="787285"/>
          </a:xfrm>
        </p:grpSpPr>
        <p:sp>
          <p:nvSpPr>
            <p:cNvPr id="80" name="TextBox 35">
              <a:extLst>
                <a:ext uri="{FF2B5EF4-FFF2-40B4-BE49-F238E27FC236}">
                  <a16:creationId xmlns:a16="http://schemas.microsoft.com/office/drawing/2014/main" id="{3F774E26-84CD-4913-9CFD-F54F86628AFD}"/>
                </a:ext>
              </a:extLst>
            </p:cNvPr>
            <p:cNvSpPr txBox="1"/>
            <p:nvPr/>
          </p:nvSpPr>
          <p:spPr>
            <a:xfrm>
              <a:off x="0" y="-19051"/>
              <a:ext cx="2234942" cy="3419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 dirty="0">
                  <a:solidFill>
                    <a:srgbClr val="315083"/>
                  </a:solidFill>
                  <a:latin typeface="Helveticish Bold"/>
                </a:rPr>
                <a:t>10</a:t>
              </a:r>
            </a:p>
          </p:txBody>
        </p:sp>
        <p:sp>
          <p:nvSpPr>
            <p:cNvPr id="81" name="TextBox 36">
              <a:extLst>
                <a:ext uri="{FF2B5EF4-FFF2-40B4-BE49-F238E27FC236}">
                  <a16:creationId xmlns:a16="http://schemas.microsoft.com/office/drawing/2014/main" id="{FF197711-7657-401D-A669-FB93385AF11B}"/>
                </a:ext>
              </a:extLst>
            </p:cNvPr>
            <p:cNvSpPr txBox="1"/>
            <p:nvPr/>
          </p:nvSpPr>
          <p:spPr>
            <a:xfrm>
              <a:off x="0" y="376161"/>
              <a:ext cx="2063873" cy="3920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 dirty="0">
                  <a:solidFill>
                    <a:srgbClr val="315083"/>
                  </a:solidFill>
                  <a:latin typeface="Helveticish"/>
                </a:rPr>
                <a:t>Calls allocated to EMRTS resources</a:t>
              </a:r>
            </a:p>
          </p:txBody>
        </p:sp>
      </p:grpSp>
      <p:pic>
        <p:nvPicPr>
          <p:cNvPr id="82" name="Picture 48">
            <a:extLst>
              <a:ext uri="{FF2B5EF4-FFF2-40B4-BE49-F238E27FC236}">
                <a16:creationId xmlns:a16="http://schemas.microsoft.com/office/drawing/2014/main" id="{D7A4DE4D-5A8D-43EA-AF93-711946C15F5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5863759" y="3886200"/>
            <a:ext cx="384641" cy="210241"/>
          </a:xfrm>
          <a:prstGeom prst="rect">
            <a:avLst/>
          </a:prstGeom>
        </p:spPr>
      </p:pic>
      <p:sp>
        <p:nvSpPr>
          <p:cNvPr id="83" name="AutoShape 18">
            <a:extLst>
              <a:ext uri="{FF2B5EF4-FFF2-40B4-BE49-F238E27FC236}">
                <a16:creationId xmlns:a16="http://schemas.microsoft.com/office/drawing/2014/main" id="{7F125557-3C69-4F8C-B3D4-7D91C1E5B368}"/>
              </a:ext>
            </a:extLst>
          </p:cNvPr>
          <p:cNvSpPr/>
          <p:nvPr/>
        </p:nvSpPr>
        <p:spPr>
          <a:xfrm>
            <a:off x="6477000" y="4191000"/>
            <a:ext cx="462628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pic>
        <p:nvPicPr>
          <p:cNvPr id="84" name="Picture 46">
            <a:extLst>
              <a:ext uri="{FF2B5EF4-FFF2-40B4-BE49-F238E27FC236}">
                <a16:creationId xmlns:a16="http://schemas.microsoft.com/office/drawing/2014/main" id="{CA48605E-AF8E-4576-A342-47CA5137D00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3425359" y="3142559"/>
            <a:ext cx="384641" cy="210241"/>
          </a:xfrm>
          <a:prstGeom prst="rect">
            <a:avLst/>
          </a:prstGeom>
        </p:spPr>
      </p:pic>
      <p:pic>
        <p:nvPicPr>
          <p:cNvPr id="85" name="Picture 48">
            <a:extLst>
              <a:ext uri="{FF2B5EF4-FFF2-40B4-BE49-F238E27FC236}">
                <a16:creationId xmlns:a16="http://schemas.microsoft.com/office/drawing/2014/main" id="{ED8D0BA1-FBF7-456B-B759-66197482BBB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10187847" y="2271462"/>
            <a:ext cx="384641" cy="210241"/>
          </a:xfrm>
          <a:prstGeom prst="rect">
            <a:avLst/>
          </a:prstGeom>
        </p:spPr>
      </p:pic>
      <p:sp>
        <p:nvSpPr>
          <p:cNvPr id="86" name="Multiplication Sign 85">
            <a:extLst>
              <a:ext uri="{FF2B5EF4-FFF2-40B4-BE49-F238E27FC236}">
                <a16:creationId xmlns:a16="http://schemas.microsoft.com/office/drawing/2014/main" id="{D8038424-9DBC-40E5-A055-4F71D629F1B8}"/>
              </a:ext>
            </a:extLst>
          </p:cNvPr>
          <p:cNvSpPr/>
          <p:nvPr/>
        </p:nvSpPr>
        <p:spPr>
          <a:xfrm>
            <a:off x="10308806" y="2290975"/>
            <a:ext cx="152587" cy="214105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EMRTS: Average Day</a:t>
            </a: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2514600" y="2224088"/>
            <a:ext cx="1676207" cy="588998"/>
            <a:chOff x="0" y="0"/>
            <a:chExt cx="2234942" cy="785330"/>
          </a:xfrm>
        </p:grpSpPr>
        <p:sp>
          <p:nvSpPr>
            <p:cNvPr id="11" name="TextBox 11"/>
            <p:cNvSpPr txBox="1"/>
            <p:nvPr/>
          </p:nvSpPr>
          <p:spPr>
            <a:xfrm>
              <a:off x="0" y="-19050"/>
              <a:ext cx="2234942" cy="3640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>
                  <a:solidFill>
                    <a:srgbClr val="315083"/>
                  </a:solidFill>
                  <a:latin typeface="Helveticish Bold"/>
                </a:rPr>
                <a:t>140</a:t>
              </a: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376161"/>
              <a:ext cx="2063873" cy="4091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>
                  <a:solidFill>
                    <a:srgbClr val="315083"/>
                  </a:solidFill>
                  <a:latin typeface="Helveticish"/>
                </a:rPr>
                <a:t>999 calls triaged for deployment by EMRTS</a:t>
              </a:r>
            </a:p>
          </p:txBody>
        </p:sp>
      </p:grpSp>
      <p:pic>
        <p:nvPicPr>
          <p:cNvPr id="14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 rot="-457123" flipH="1">
            <a:off x="9975079" y="-2196379"/>
            <a:ext cx="5174655" cy="5309814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6546000" y="5126002"/>
            <a:ext cx="1676207" cy="588998"/>
            <a:chOff x="0" y="0"/>
            <a:chExt cx="2234942" cy="785330"/>
          </a:xfrm>
        </p:grpSpPr>
        <p:sp>
          <p:nvSpPr>
            <p:cNvPr id="16" name="TextBox 16"/>
            <p:cNvSpPr txBox="1"/>
            <p:nvPr/>
          </p:nvSpPr>
          <p:spPr>
            <a:xfrm>
              <a:off x="0" y="-19050"/>
              <a:ext cx="2234942" cy="3640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>
                  <a:solidFill>
                    <a:srgbClr val="315083"/>
                  </a:solidFill>
                  <a:latin typeface="Helveticish Bold"/>
                </a:rPr>
                <a:t>5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376161"/>
              <a:ext cx="2063873" cy="4091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 dirty="0">
                  <a:solidFill>
                    <a:srgbClr val="315083"/>
                  </a:solidFill>
                  <a:latin typeface="Helveticish"/>
                </a:rPr>
                <a:t>Patients received critical care by EMRTS</a:t>
              </a:r>
            </a:p>
          </p:txBody>
        </p:sp>
      </p:grpSp>
      <p:sp>
        <p:nvSpPr>
          <p:cNvPr id="18" name="AutoShape 18"/>
          <p:cNvSpPr/>
          <p:nvPr/>
        </p:nvSpPr>
        <p:spPr>
          <a:xfrm>
            <a:off x="4062505" y="2518586"/>
            <a:ext cx="661891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19" name="AutoShape 19"/>
          <p:cNvSpPr/>
          <p:nvPr/>
        </p:nvSpPr>
        <p:spPr>
          <a:xfrm flipV="1">
            <a:off x="6625400" y="2518585"/>
            <a:ext cx="2518794" cy="1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20" name="AutoShape 20"/>
          <p:cNvSpPr/>
          <p:nvPr/>
        </p:nvSpPr>
        <p:spPr>
          <a:xfrm rot="5400000">
            <a:off x="9763455" y="3280060"/>
            <a:ext cx="519738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21" name="AutoShape 21"/>
          <p:cNvSpPr/>
          <p:nvPr/>
        </p:nvSpPr>
        <p:spPr>
          <a:xfrm rot="5400000">
            <a:off x="5168971" y="3373590"/>
            <a:ext cx="776605" cy="10416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22" name="AutoShape 22"/>
          <p:cNvSpPr/>
          <p:nvPr/>
        </p:nvSpPr>
        <p:spPr>
          <a:xfrm rot="3008972">
            <a:off x="8204823" y="4827566"/>
            <a:ext cx="519738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23" name="AutoShape 23"/>
          <p:cNvSpPr/>
          <p:nvPr/>
        </p:nvSpPr>
        <p:spPr>
          <a:xfrm rot="7263203">
            <a:off x="7320076" y="4874499"/>
            <a:ext cx="519738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26" name="AutoShape 26"/>
          <p:cNvSpPr/>
          <p:nvPr/>
        </p:nvSpPr>
        <p:spPr>
          <a:xfrm rot="5400000">
            <a:off x="204620" y="2490161"/>
            <a:ext cx="1674705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grpSp>
        <p:nvGrpSpPr>
          <p:cNvPr id="27" name="Group 27"/>
          <p:cNvGrpSpPr/>
          <p:nvPr/>
        </p:nvGrpSpPr>
        <p:grpSpPr>
          <a:xfrm>
            <a:off x="2514600" y="1034979"/>
            <a:ext cx="1676207" cy="590463"/>
            <a:chOff x="0" y="-19050"/>
            <a:chExt cx="2234942" cy="787284"/>
          </a:xfrm>
        </p:grpSpPr>
        <p:sp>
          <p:nvSpPr>
            <p:cNvPr id="28" name="TextBox 28"/>
            <p:cNvSpPr txBox="1"/>
            <p:nvPr/>
          </p:nvSpPr>
          <p:spPr>
            <a:xfrm>
              <a:off x="0" y="-19050"/>
              <a:ext cx="2234942" cy="3640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>
                  <a:solidFill>
                    <a:srgbClr val="315083"/>
                  </a:solidFill>
                  <a:latin typeface="Helveticish Bold"/>
                </a:rPr>
                <a:t>1,100</a:t>
              </a:r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376161"/>
              <a:ext cx="2063873" cy="3920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 dirty="0">
                  <a:solidFill>
                    <a:srgbClr val="315083"/>
                  </a:solidFill>
                  <a:latin typeface="Helveticish"/>
                </a:rPr>
                <a:t>999 calls screened by EMRTS</a:t>
              </a:r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2530992" y="3042948"/>
            <a:ext cx="1676207" cy="744352"/>
            <a:chOff x="0" y="-19050"/>
            <a:chExt cx="2234942" cy="992468"/>
          </a:xfrm>
        </p:grpSpPr>
        <p:sp>
          <p:nvSpPr>
            <p:cNvPr id="32" name="TextBox 32"/>
            <p:cNvSpPr txBox="1"/>
            <p:nvPr/>
          </p:nvSpPr>
          <p:spPr>
            <a:xfrm>
              <a:off x="0" y="-19050"/>
              <a:ext cx="2234942" cy="3640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>
                  <a:solidFill>
                    <a:srgbClr val="315083"/>
                  </a:solidFill>
                  <a:latin typeface="Helveticish Bold"/>
                </a:rPr>
                <a:t>87</a:t>
              </a:r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0" y="376161"/>
              <a:ext cx="2063873" cy="59725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 dirty="0">
                  <a:solidFill>
                    <a:srgbClr val="315083"/>
                  </a:solidFill>
                  <a:latin typeface="Helveticish"/>
                </a:rPr>
                <a:t>Other incoming calls triaged for deployment by EMRTS </a:t>
              </a:r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4871565" y="2209800"/>
            <a:ext cx="1676207" cy="590464"/>
            <a:chOff x="0" y="-19051"/>
            <a:chExt cx="2234942" cy="787285"/>
          </a:xfrm>
        </p:grpSpPr>
        <p:sp>
          <p:nvSpPr>
            <p:cNvPr id="35" name="TextBox 35"/>
            <p:cNvSpPr txBox="1"/>
            <p:nvPr/>
          </p:nvSpPr>
          <p:spPr>
            <a:xfrm>
              <a:off x="0" y="-19051"/>
              <a:ext cx="2234942" cy="3419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 dirty="0">
                  <a:solidFill>
                    <a:srgbClr val="315083"/>
                  </a:solidFill>
                  <a:latin typeface="Helveticish Bold"/>
                </a:rPr>
                <a:t>13</a:t>
              </a:r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376161"/>
              <a:ext cx="2063873" cy="3920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 dirty="0">
                  <a:solidFill>
                    <a:srgbClr val="315083"/>
                  </a:solidFill>
                  <a:latin typeface="Helveticish"/>
                </a:rPr>
                <a:t>Calls identified as EMRTS appropriate following triage</a:t>
              </a:r>
            </a:p>
          </p:txBody>
        </p:sp>
      </p:grpSp>
      <p:grpSp>
        <p:nvGrpSpPr>
          <p:cNvPr id="37" name="Group 37"/>
          <p:cNvGrpSpPr/>
          <p:nvPr/>
        </p:nvGrpSpPr>
        <p:grpSpPr>
          <a:xfrm>
            <a:off x="9449186" y="2195512"/>
            <a:ext cx="1676207" cy="590464"/>
            <a:chOff x="0" y="-19050"/>
            <a:chExt cx="2234942" cy="787284"/>
          </a:xfrm>
        </p:grpSpPr>
        <p:sp>
          <p:nvSpPr>
            <p:cNvPr id="38" name="TextBox 38"/>
            <p:cNvSpPr txBox="1"/>
            <p:nvPr/>
          </p:nvSpPr>
          <p:spPr>
            <a:xfrm>
              <a:off x="0" y="-19050"/>
              <a:ext cx="2234942" cy="3640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>
                  <a:solidFill>
                    <a:srgbClr val="315083"/>
                  </a:solidFill>
                  <a:latin typeface="Helveticish Bold"/>
                </a:rPr>
                <a:t>3</a:t>
              </a:r>
            </a:p>
          </p:txBody>
        </p:sp>
        <p:sp>
          <p:nvSpPr>
            <p:cNvPr id="39" name="TextBox 39"/>
            <p:cNvSpPr txBox="1"/>
            <p:nvPr/>
          </p:nvSpPr>
          <p:spPr>
            <a:xfrm>
              <a:off x="0" y="376161"/>
              <a:ext cx="2063873" cy="3920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 dirty="0">
                  <a:solidFill>
                    <a:srgbClr val="315083"/>
                  </a:solidFill>
                  <a:latin typeface="Helveticish"/>
                </a:rPr>
                <a:t>cases of unmet need </a:t>
              </a:r>
            </a:p>
            <a:p>
              <a:pPr algn="l">
                <a:lnSpc>
                  <a:spcPts val="1229"/>
                </a:lnSpc>
              </a:pPr>
              <a:r>
                <a:rPr lang="en-US" sz="848" spc="59" dirty="0">
                  <a:solidFill>
                    <a:srgbClr val="315083"/>
                  </a:solidFill>
                  <a:latin typeface="Helveticish"/>
                </a:rPr>
                <a:t>(no resource to send) </a:t>
              </a:r>
            </a:p>
          </p:txBody>
        </p:sp>
      </p:grpSp>
      <p:grpSp>
        <p:nvGrpSpPr>
          <p:cNvPr id="40" name="Group 40"/>
          <p:cNvGrpSpPr/>
          <p:nvPr/>
        </p:nvGrpSpPr>
        <p:grpSpPr>
          <a:xfrm>
            <a:off x="7315393" y="3819832"/>
            <a:ext cx="1676207" cy="588998"/>
            <a:chOff x="0" y="0"/>
            <a:chExt cx="2234942" cy="785330"/>
          </a:xfrm>
        </p:grpSpPr>
        <p:sp>
          <p:nvSpPr>
            <p:cNvPr id="41" name="TextBox 41"/>
            <p:cNvSpPr txBox="1"/>
            <p:nvPr/>
          </p:nvSpPr>
          <p:spPr>
            <a:xfrm>
              <a:off x="0" y="-19050"/>
              <a:ext cx="2234942" cy="3640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>
                  <a:solidFill>
                    <a:srgbClr val="315083"/>
                  </a:solidFill>
                  <a:latin typeface="Helveticish Bold"/>
                </a:rPr>
                <a:t>8</a:t>
              </a:r>
            </a:p>
          </p:txBody>
        </p:sp>
        <p:sp>
          <p:nvSpPr>
            <p:cNvPr id="42" name="TextBox 42"/>
            <p:cNvSpPr txBox="1"/>
            <p:nvPr/>
          </p:nvSpPr>
          <p:spPr>
            <a:xfrm>
              <a:off x="0" y="376161"/>
              <a:ext cx="2063873" cy="4091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>
                  <a:solidFill>
                    <a:srgbClr val="315083"/>
                  </a:solidFill>
                  <a:latin typeface="Helveticish"/>
                </a:rPr>
                <a:t>allocated calls attended scene by EMRTS</a:t>
              </a:r>
            </a:p>
          </p:txBody>
        </p:sp>
      </p:grpSp>
      <p:grpSp>
        <p:nvGrpSpPr>
          <p:cNvPr id="43" name="Group 43"/>
          <p:cNvGrpSpPr/>
          <p:nvPr/>
        </p:nvGrpSpPr>
        <p:grpSpPr>
          <a:xfrm>
            <a:off x="8382193" y="5111714"/>
            <a:ext cx="1676207" cy="590464"/>
            <a:chOff x="0" y="-19050"/>
            <a:chExt cx="2234942" cy="787284"/>
          </a:xfrm>
        </p:grpSpPr>
        <p:sp>
          <p:nvSpPr>
            <p:cNvPr id="44" name="TextBox 44"/>
            <p:cNvSpPr txBox="1"/>
            <p:nvPr/>
          </p:nvSpPr>
          <p:spPr>
            <a:xfrm>
              <a:off x="0" y="-19050"/>
              <a:ext cx="2234942" cy="3640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>
                  <a:solidFill>
                    <a:srgbClr val="315083"/>
                  </a:solidFill>
                  <a:latin typeface="Helveticish Bold"/>
                </a:rPr>
                <a:t>3</a:t>
              </a:r>
            </a:p>
          </p:txBody>
        </p:sp>
        <p:sp>
          <p:nvSpPr>
            <p:cNvPr id="45" name="TextBox 45"/>
            <p:cNvSpPr txBox="1"/>
            <p:nvPr/>
          </p:nvSpPr>
          <p:spPr>
            <a:xfrm>
              <a:off x="0" y="376161"/>
              <a:ext cx="2063873" cy="3920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 dirty="0">
                  <a:solidFill>
                    <a:srgbClr val="315083"/>
                  </a:solidFill>
                  <a:latin typeface="Helveticish"/>
                </a:rPr>
                <a:t>Patients received enhanced care by EMRTS</a:t>
              </a:r>
            </a:p>
          </p:txBody>
        </p:sp>
      </p:grpSp>
      <p:pic>
        <p:nvPicPr>
          <p:cNvPr id="50" name="Picture 5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8261889" y="3881556"/>
            <a:ext cx="384641" cy="210241"/>
          </a:xfrm>
          <a:prstGeom prst="rect">
            <a:avLst/>
          </a:prstGeom>
        </p:spPr>
      </p:pic>
      <p:pic>
        <p:nvPicPr>
          <p:cNvPr id="51" name="Picture 5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9506588" y="5172152"/>
            <a:ext cx="384641" cy="210241"/>
          </a:xfrm>
          <a:prstGeom prst="rect">
            <a:avLst/>
          </a:prstGeom>
        </p:spPr>
      </p:pic>
      <p:pic>
        <p:nvPicPr>
          <p:cNvPr id="52" name="Picture 5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7579945" y="5172152"/>
            <a:ext cx="384641" cy="210241"/>
          </a:xfrm>
          <a:prstGeom prst="rect">
            <a:avLst/>
          </a:prstGeom>
        </p:spPr>
      </p:pic>
      <p:grpSp>
        <p:nvGrpSpPr>
          <p:cNvPr id="53" name="Group 53"/>
          <p:cNvGrpSpPr/>
          <p:nvPr/>
        </p:nvGrpSpPr>
        <p:grpSpPr>
          <a:xfrm>
            <a:off x="336594" y="1049266"/>
            <a:ext cx="1676207" cy="436381"/>
            <a:chOff x="0" y="0"/>
            <a:chExt cx="2234942" cy="581841"/>
          </a:xfrm>
        </p:grpSpPr>
        <p:sp>
          <p:nvSpPr>
            <p:cNvPr id="54" name="TextBox 54"/>
            <p:cNvSpPr txBox="1"/>
            <p:nvPr/>
          </p:nvSpPr>
          <p:spPr>
            <a:xfrm>
              <a:off x="0" y="-19050"/>
              <a:ext cx="2234942" cy="3640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>
                  <a:solidFill>
                    <a:srgbClr val="315083"/>
                  </a:solidFill>
                  <a:latin typeface="Helveticish Bold"/>
                </a:rPr>
                <a:t>1,300</a:t>
              </a:r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0" y="376161"/>
              <a:ext cx="2063873" cy="20567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>
                  <a:solidFill>
                    <a:srgbClr val="315083"/>
                  </a:solidFill>
                  <a:latin typeface="Helveticish"/>
                </a:rPr>
                <a:t>999 calls received by WAST</a:t>
              </a:r>
            </a:p>
          </p:txBody>
        </p:sp>
      </p:grpSp>
      <p:pic>
        <p:nvPicPr>
          <p:cNvPr id="56" name="Picture 5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rcRect/>
          <a:stretch>
            <a:fillRect/>
          </a:stretch>
        </p:blipFill>
        <p:spPr>
          <a:xfrm>
            <a:off x="1616700" y="1112697"/>
            <a:ext cx="237283" cy="173810"/>
          </a:xfrm>
          <a:prstGeom prst="rect">
            <a:avLst/>
          </a:prstGeom>
        </p:spPr>
      </p:pic>
      <p:sp>
        <p:nvSpPr>
          <p:cNvPr id="57" name="TextBox 57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59" name="TextBox 59"/>
          <p:cNvSpPr txBox="1"/>
          <p:nvPr/>
        </p:nvSpPr>
        <p:spPr>
          <a:xfrm>
            <a:off x="5887537" y="6366649"/>
            <a:ext cx="6169752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>
                <a:solidFill>
                  <a:srgbClr val="FFFFFF"/>
                </a:solidFill>
                <a:latin typeface="Aileron Heavy"/>
              </a:rPr>
              <a:t>Service Development Proposal</a:t>
            </a:r>
          </a:p>
        </p:txBody>
      </p:sp>
      <p:sp>
        <p:nvSpPr>
          <p:cNvPr id="69" name="AutoShape 26">
            <a:extLst>
              <a:ext uri="{FF2B5EF4-FFF2-40B4-BE49-F238E27FC236}">
                <a16:creationId xmlns:a16="http://schemas.microsoft.com/office/drawing/2014/main" id="{7BB303B6-726E-4D8D-B9A0-112511D30AA2}"/>
              </a:ext>
            </a:extLst>
          </p:cNvPr>
          <p:cNvSpPr/>
          <p:nvPr/>
        </p:nvSpPr>
        <p:spPr>
          <a:xfrm rot="5400000">
            <a:off x="3013210" y="1867503"/>
            <a:ext cx="401287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F95F0866-E915-489E-923C-D6FD7C0DF98B}"/>
              </a:ext>
            </a:extLst>
          </p:cNvPr>
          <p:cNvCxnSpPr>
            <a:cxnSpLocks/>
          </p:cNvCxnSpPr>
          <p:nvPr/>
        </p:nvCxnSpPr>
        <p:spPr>
          <a:xfrm>
            <a:off x="4279717" y="2506209"/>
            <a:ext cx="0" cy="95258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A3226F0-C146-40D9-8D30-1700770C994F}"/>
              </a:ext>
            </a:extLst>
          </p:cNvPr>
          <p:cNvCxnSpPr>
            <a:cxnSpLocks/>
          </p:cNvCxnSpPr>
          <p:nvPr/>
        </p:nvCxnSpPr>
        <p:spPr>
          <a:xfrm flipH="1">
            <a:off x="4062505" y="3472983"/>
            <a:ext cx="226936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AutoShape 25">
            <a:extLst>
              <a:ext uri="{FF2B5EF4-FFF2-40B4-BE49-F238E27FC236}">
                <a16:creationId xmlns:a16="http://schemas.microsoft.com/office/drawing/2014/main" id="{A234E943-4CCB-45AD-817D-14ECD87FB7B6}"/>
              </a:ext>
            </a:extLst>
          </p:cNvPr>
          <p:cNvSpPr/>
          <p:nvPr/>
        </p:nvSpPr>
        <p:spPr>
          <a:xfrm flipV="1">
            <a:off x="1994675" y="1265919"/>
            <a:ext cx="291325" cy="1538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grpSp>
        <p:nvGrpSpPr>
          <p:cNvPr id="79" name="Group 34">
            <a:extLst>
              <a:ext uri="{FF2B5EF4-FFF2-40B4-BE49-F238E27FC236}">
                <a16:creationId xmlns:a16="http://schemas.microsoft.com/office/drawing/2014/main" id="{7CD0FB59-F1CA-4FB8-A8E9-DAB81CCC8B21}"/>
              </a:ext>
            </a:extLst>
          </p:cNvPr>
          <p:cNvGrpSpPr/>
          <p:nvPr/>
        </p:nvGrpSpPr>
        <p:grpSpPr>
          <a:xfrm>
            <a:off x="4871565" y="3837373"/>
            <a:ext cx="1676207" cy="590464"/>
            <a:chOff x="0" y="-19051"/>
            <a:chExt cx="2234942" cy="787285"/>
          </a:xfrm>
        </p:grpSpPr>
        <p:sp>
          <p:nvSpPr>
            <p:cNvPr id="80" name="TextBox 35">
              <a:extLst>
                <a:ext uri="{FF2B5EF4-FFF2-40B4-BE49-F238E27FC236}">
                  <a16:creationId xmlns:a16="http://schemas.microsoft.com/office/drawing/2014/main" id="{3F774E26-84CD-4913-9CFD-F54F86628AFD}"/>
                </a:ext>
              </a:extLst>
            </p:cNvPr>
            <p:cNvSpPr txBox="1"/>
            <p:nvPr/>
          </p:nvSpPr>
          <p:spPr>
            <a:xfrm>
              <a:off x="0" y="-19051"/>
              <a:ext cx="2234942" cy="3419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 dirty="0">
                  <a:solidFill>
                    <a:srgbClr val="315083"/>
                  </a:solidFill>
                  <a:latin typeface="Helveticish Bold"/>
                </a:rPr>
                <a:t>10</a:t>
              </a:r>
            </a:p>
          </p:txBody>
        </p:sp>
        <p:sp>
          <p:nvSpPr>
            <p:cNvPr id="81" name="TextBox 36">
              <a:extLst>
                <a:ext uri="{FF2B5EF4-FFF2-40B4-BE49-F238E27FC236}">
                  <a16:creationId xmlns:a16="http://schemas.microsoft.com/office/drawing/2014/main" id="{FF197711-7657-401D-A669-FB93385AF11B}"/>
                </a:ext>
              </a:extLst>
            </p:cNvPr>
            <p:cNvSpPr txBox="1"/>
            <p:nvPr/>
          </p:nvSpPr>
          <p:spPr>
            <a:xfrm>
              <a:off x="0" y="376161"/>
              <a:ext cx="2063873" cy="3920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 dirty="0">
                  <a:solidFill>
                    <a:srgbClr val="315083"/>
                  </a:solidFill>
                  <a:latin typeface="Helveticish"/>
                </a:rPr>
                <a:t>Calls allocated to EMRTS resources</a:t>
              </a:r>
            </a:p>
          </p:txBody>
        </p:sp>
      </p:grpSp>
      <p:sp>
        <p:nvSpPr>
          <p:cNvPr id="83" name="AutoShape 18">
            <a:extLst>
              <a:ext uri="{FF2B5EF4-FFF2-40B4-BE49-F238E27FC236}">
                <a16:creationId xmlns:a16="http://schemas.microsoft.com/office/drawing/2014/main" id="{7F125557-3C69-4F8C-B3D4-7D91C1E5B368}"/>
              </a:ext>
            </a:extLst>
          </p:cNvPr>
          <p:cNvSpPr/>
          <p:nvPr/>
        </p:nvSpPr>
        <p:spPr>
          <a:xfrm>
            <a:off x="6477000" y="4191000"/>
            <a:ext cx="462628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E4AB7A3-A428-45B1-9EE3-E96195A9A477}"/>
              </a:ext>
            </a:extLst>
          </p:cNvPr>
          <p:cNvSpPr/>
          <p:nvPr/>
        </p:nvSpPr>
        <p:spPr>
          <a:xfrm>
            <a:off x="9296400" y="2130306"/>
            <a:ext cx="1440418" cy="7785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4" name="Picture 48">
            <a:extLst>
              <a:ext uri="{FF2B5EF4-FFF2-40B4-BE49-F238E27FC236}">
                <a16:creationId xmlns:a16="http://schemas.microsoft.com/office/drawing/2014/main" id="{2F418725-F68E-4F06-8DAB-A34E216CD70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10187847" y="2271462"/>
            <a:ext cx="384641" cy="210241"/>
          </a:xfrm>
          <a:prstGeom prst="rect">
            <a:avLst/>
          </a:prstGeom>
        </p:spPr>
      </p:pic>
      <p:sp>
        <p:nvSpPr>
          <p:cNvPr id="75" name="Multiplication Sign 74">
            <a:extLst>
              <a:ext uri="{FF2B5EF4-FFF2-40B4-BE49-F238E27FC236}">
                <a16:creationId xmlns:a16="http://schemas.microsoft.com/office/drawing/2014/main" id="{2F7EE5D9-D2BD-49B2-9C22-6C4ECDCB6370}"/>
              </a:ext>
            </a:extLst>
          </p:cNvPr>
          <p:cNvSpPr/>
          <p:nvPr/>
        </p:nvSpPr>
        <p:spPr>
          <a:xfrm>
            <a:off x="10308806" y="2290975"/>
            <a:ext cx="152587" cy="214105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6" name="Group 61">
            <a:extLst>
              <a:ext uri="{FF2B5EF4-FFF2-40B4-BE49-F238E27FC236}">
                <a16:creationId xmlns:a16="http://schemas.microsoft.com/office/drawing/2014/main" id="{7264B0AC-C06B-4533-B667-663FCC05F195}"/>
              </a:ext>
            </a:extLst>
          </p:cNvPr>
          <p:cNvGrpSpPr/>
          <p:nvPr/>
        </p:nvGrpSpPr>
        <p:grpSpPr>
          <a:xfrm>
            <a:off x="336594" y="3522775"/>
            <a:ext cx="1797006" cy="898241"/>
            <a:chOff x="0" y="-19050"/>
            <a:chExt cx="2396007" cy="1197653"/>
          </a:xfrm>
        </p:grpSpPr>
        <p:sp>
          <p:nvSpPr>
            <p:cNvPr id="77" name="TextBox 62">
              <a:extLst>
                <a:ext uri="{FF2B5EF4-FFF2-40B4-BE49-F238E27FC236}">
                  <a16:creationId xmlns:a16="http://schemas.microsoft.com/office/drawing/2014/main" id="{BDCE50EC-B5F0-4AA4-9144-D67BD96EB2A8}"/>
                </a:ext>
              </a:extLst>
            </p:cNvPr>
            <p:cNvSpPr txBox="1"/>
            <p:nvPr/>
          </p:nvSpPr>
          <p:spPr>
            <a:xfrm>
              <a:off x="0" y="-19050"/>
              <a:ext cx="2234942" cy="3640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>
                  <a:solidFill>
                    <a:srgbClr val="315083"/>
                  </a:solidFill>
                  <a:latin typeface="Helveticish Bold"/>
                </a:rPr>
                <a:t>NOTE</a:t>
              </a:r>
            </a:p>
          </p:txBody>
        </p:sp>
        <p:sp>
          <p:nvSpPr>
            <p:cNvPr id="84" name="TextBox 63">
              <a:extLst>
                <a:ext uri="{FF2B5EF4-FFF2-40B4-BE49-F238E27FC236}">
                  <a16:creationId xmlns:a16="http://schemas.microsoft.com/office/drawing/2014/main" id="{038CE484-26ED-4142-BE47-8A52D0A08A8F}"/>
                </a:ext>
              </a:extLst>
            </p:cNvPr>
            <p:cNvSpPr txBox="1"/>
            <p:nvPr/>
          </p:nvSpPr>
          <p:spPr>
            <a:xfrm>
              <a:off x="0" y="376162"/>
              <a:ext cx="2396007" cy="80244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 dirty="0">
                  <a:solidFill>
                    <a:srgbClr val="315083"/>
                  </a:solidFill>
                  <a:latin typeface="Helveticish Bold"/>
                </a:rPr>
                <a:t>Welsh Ambulance Services allocated the nearest available resource regardless of EMRTS deployment</a:t>
              </a:r>
            </a:p>
          </p:txBody>
        </p:sp>
      </p:grpSp>
      <p:pic>
        <p:nvPicPr>
          <p:cNvPr id="85" name="Picture 64">
            <a:extLst>
              <a:ext uri="{FF2B5EF4-FFF2-40B4-BE49-F238E27FC236}">
                <a16:creationId xmlns:a16="http://schemas.microsoft.com/office/drawing/2014/main" id="{37CDCCAB-9763-4CD3-955F-DB00126950D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rcRect/>
          <a:stretch>
            <a:fillRect/>
          </a:stretch>
        </p:blipFill>
        <p:spPr>
          <a:xfrm>
            <a:off x="1828800" y="3565638"/>
            <a:ext cx="237283" cy="173810"/>
          </a:xfrm>
          <a:prstGeom prst="rect">
            <a:avLst/>
          </a:prstGeom>
        </p:spPr>
      </p:pic>
      <p:grpSp>
        <p:nvGrpSpPr>
          <p:cNvPr id="86" name="Group 65">
            <a:extLst>
              <a:ext uri="{FF2B5EF4-FFF2-40B4-BE49-F238E27FC236}">
                <a16:creationId xmlns:a16="http://schemas.microsoft.com/office/drawing/2014/main" id="{AC1E8B78-8A6D-4DA0-89CC-3BD2FD9F3B70}"/>
              </a:ext>
            </a:extLst>
          </p:cNvPr>
          <p:cNvGrpSpPr/>
          <p:nvPr/>
        </p:nvGrpSpPr>
        <p:grpSpPr>
          <a:xfrm>
            <a:off x="9406536" y="3744716"/>
            <a:ext cx="1947264" cy="744352"/>
            <a:chOff x="-609857" y="-19050"/>
            <a:chExt cx="3250942" cy="992469"/>
          </a:xfrm>
        </p:grpSpPr>
        <p:sp>
          <p:nvSpPr>
            <p:cNvPr id="87" name="TextBox 66">
              <a:extLst>
                <a:ext uri="{FF2B5EF4-FFF2-40B4-BE49-F238E27FC236}">
                  <a16:creationId xmlns:a16="http://schemas.microsoft.com/office/drawing/2014/main" id="{6CAD0B40-50C9-4BFB-ABD1-AB8BC08ADBF0}"/>
                </a:ext>
              </a:extLst>
            </p:cNvPr>
            <p:cNvSpPr txBox="1"/>
            <p:nvPr/>
          </p:nvSpPr>
          <p:spPr>
            <a:xfrm>
              <a:off x="-609857" y="-19050"/>
              <a:ext cx="2234942" cy="36404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09"/>
                </a:lnSpc>
              </a:pPr>
              <a:r>
                <a:rPr lang="en-US" sz="1747" spc="122" dirty="0">
                  <a:solidFill>
                    <a:srgbClr val="315083"/>
                  </a:solidFill>
                  <a:latin typeface="Helveticish Bold"/>
                </a:rPr>
                <a:t>NOTE</a:t>
              </a:r>
            </a:p>
          </p:txBody>
        </p:sp>
        <p:sp>
          <p:nvSpPr>
            <p:cNvPr id="88" name="TextBox 67">
              <a:extLst>
                <a:ext uri="{FF2B5EF4-FFF2-40B4-BE49-F238E27FC236}">
                  <a16:creationId xmlns:a16="http://schemas.microsoft.com/office/drawing/2014/main" id="{6D612DD6-4610-4F87-82C5-5E44DC06B3E3}"/>
                </a:ext>
              </a:extLst>
            </p:cNvPr>
            <p:cNvSpPr txBox="1"/>
            <p:nvPr/>
          </p:nvSpPr>
          <p:spPr>
            <a:xfrm>
              <a:off x="-609857" y="376162"/>
              <a:ext cx="3250942" cy="59725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l">
                <a:lnSpc>
                  <a:spcPts val="1229"/>
                </a:lnSpc>
              </a:pPr>
              <a:r>
                <a:rPr lang="en-US" sz="848" spc="59" dirty="0">
                  <a:solidFill>
                    <a:srgbClr val="315083"/>
                  </a:solidFill>
                  <a:latin typeface="Helveticish Bold"/>
                </a:rPr>
                <a:t>Welsh Ambulance Services allocated the nearest available resource regardless of EMRTS deployment</a:t>
              </a:r>
            </a:p>
          </p:txBody>
        </p:sp>
      </p:grpSp>
      <p:pic>
        <p:nvPicPr>
          <p:cNvPr id="89" name="Picture 68">
            <a:extLst>
              <a:ext uri="{FF2B5EF4-FFF2-40B4-BE49-F238E27FC236}">
                <a16:creationId xmlns:a16="http://schemas.microsoft.com/office/drawing/2014/main" id="{F871A17C-D0B0-432B-A995-778EA83A0AA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rcRect/>
          <a:stretch>
            <a:fillRect/>
          </a:stretch>
        </p:blipFill>
        <p:spPr>
          <a:xfrm>
            <a:off x="10896600" y="3787579"/>
            <a:ext cx="237283" cy="173810"/>
          </a:xfrm>
          <a:prstGeom prst="rect">
            <a:avLst/>
          </a:prstGeom>
        </p:spPr>
      </p:pic>
      <p:pic>
        <p:nvPicPr>
          <p:cNvPr id="90" name="Picture 30">
            <a:extLst>
              <a:ext uri="{FF2B5EF4-FFF2-40B4-BE49-F238E27FC236}">
                <a16:creationId xmlns:a16="http://schemas.microsoft.com/office/drawing/2014/main" id="{8C4B33EE-E95B-4D3F-AF75-A061274C13C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3352800" y="1057216"/>
            <a:ext cx="384641" cy="210241"/>
          </a:xfrm>
          <a:prstGeom prst="rect">
            <a:avLst/>
          </a:prstGeom>
        </p:spPr>
      </p:pic>
      <p:pic>
        <p:nvPicPr>
          <p:cNvPr id="91" name="Picture 46">
            <a:extLst>
              <a:ext uri="{FF2B5EF4-FFF2-40B4-BE49-F238E27FC236}">
                <a16:creationId xmlns:a16="http://schemas.microsoft.com/office/drawing/2014/main" id="{1DA3502E-7E36-45E3-96A9-B9D5B5F827F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3425359" y="2228159"/>
            <a:ext cx="384641" cy="210241"/>
          </a:xfrm>
          <a:prstGeom prst="rect">
            <a:avLst/>
          </a:prstGeom>
        </p:spPr>
      </p:pic>
      <p:pic>
        <p:nvPicPr>
          <p:cNvPr id="92" name="Picture 48">
            <a:extLst>
              <a:ext uri="{FF2B5EF4-FFF2-40B4-BE49-F238E27FC236}">
                <a16:creationId xmlns:a16="http://schemas.microsoft.com/office/drawing/2014/main" id="{CCD903CD-DE83-469A-ADF5-DFB04C6A1FF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5863759" y="2228159"/>
            <a:ext cx="384641" cy="210241"/>
          </a:xfrm>
          <a:prstGeom prst="rect">
            <a:avLst/>
          </a:prstGeom>
        </p:spPr>
      </p:pic>
      <p:pic>
        <p:nvPicPr>
          <p:cNvPr id="93" name="Picture 48">
            <a:extLst>
              <a:ext uri="{FF2B5EF4-FFF2-40B4-BE49-F238E27FC236}">
                <a16:creationId xmlns:a16="http://schemas.microsoft.com/office/drawing/2014/main" id="{F8F4F541-7555-4616-B246-B5A73B9C4FF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5863759" y="3886200"/>
            <a:ext cx="384641" cy="210241"/>
          </a:xfrm>
          <a:prstGeom prst="rect">
            <a:avLst/>
          </a:prstGeom>
        </p:spPr>
      </p:pic>
      <p:pic>
        <p:nvPicPr>
          <p:cNvPr id="94" name="Picture 46">
            <a:extLst>
              <a:ext uri="{FF2B5EF4-FFF2-40B4-BE49-F238E27FC236}">
                <a16:creationId xmlns:a16="http://schemas.microsoft.com/office/drawing/2014/main" id="{33539D6D-AA53-4142-8FAE-AEDB017F740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3425359" y="3142559"/>
            <a:ext cx="384641" cy="21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372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1309</Words>
  <Application>Microsoft Office PowerPoint</Application>
  <PresentationFormat>Widescreen</PresentationFormat>
  <Paragraphs>231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7" baseType="lpstr">
      <vt:lpstr>Helveticish Bold</vt:lpstr>
      <vt:lpstr>Helveticish</vt:lpstr>
      <vt:lpstr>Aileron Regular Bold</vt:lpstr>
      <vt:lpstr>Aileron Heavy Bold</vt:lpstr>
      <vt:lpstr>Verdana</vt:lpstr>
      <vt:lpstr>Aileron Heavy</vt:lpstr>
      <vt:lpstr>Aileron Regular</vt:lpstr>
      <vt:lpstr>Aileron Regular Bold Italics</vt:lpstr>
      <vt:lpstr>Arial</vt:lpstr>
      <vt:lpstr>Calibri</vt:lpstr>
      <vt:lpstr>Montserrat Semi-Bold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 of Copy of Commissioning EMS</dc:title>
  <dc:creator>Matthew Edwards (CTM UHB - NCCU - Emergency Ambulance Services Team)</dc:creator>
  <cp:lastModifiedBy>Matthew Edwards (CTM UHB - NCCU - Emergency Ambulance Services Team)</cp:lastModifiedBy>
  <cp:revision>39</cp:revision>
  <dcterms:created xsi:type="dcterms:W3CDTF">2006-08-16T00:00:00Z</dcterms:created>
  <dcterms:modified xsi:type="dcterms:W3CDTF">2022-10-14T15:53:34Z</dcterms:modified>
  <dc:identifier>DAFNg_lyvX4</dc:identifier>
</cp:coreProperties>
</file>